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media/image2.jpeg" ContentType="image/jpeg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\varphi_p(\hat{r}) = \sum_\mu \chi_{\mu}(\hat{r}) c_{\mu p}</a:t>
            </a:r>
          </a:p>
          <a:p>
            <a:p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2" name="Shape 4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\tilde{\chi}(\vec{r},\veg{A}) = (r_x-A_x)^k(r_y-A_y)^m(r_z-A_z)^ne^{-\alpha |\vec{r}-\vec{A}|^2}</a:t>
            </a:r>
          </a:p>
          <a:p>
            <a:pPr/>
          </a:p>
          <a:p>
            <a:pPr/>
            <a:r>
              <a:t>\chi(\vec r, \vec A) = \sum_i c_i \tilde{\chi}_i(\vec r, \vec A)</a:t>
            </a:r>
          </a:p>
          <a:p>
            <a:pPr/>
          </a:p>
          <a:p>
            <a:pPr/>
            <a:r>
              <a:t>\hat{L}^2Y_{lm}(\theta,\varphi)&amp;=l(l+1) Y_{lm}(\theta,\varphi) \\</a:t>
            </a:r>
          </a:p>
          <a:p>
            <a:pPr/>
            <a:r>
              <a:t>\hat{l}_zY_{lm}(\theta,\varphi)&amp;=mY_{lm}(\theta,\varphi)</a:t>
            </a:r>
          </a:p>
          <a:p>
            <a:pPr/>
          </a:p>
          <a:p>
            <a:pPr/>
            <a:r>
              <a:t>Y_{lm}(\theta,\varphi) =\sqrt{\frac{2l+1}{4\pi}\frac{(l-m)!}{(l+m)!}}P^m_l(cos\theta)e^{im\varphi}</a:t>
            </a:r>
          </a:p>
          <a:p>
            <a:pPr/>
          </a:p>
          <a:p>
            <a:pPr/>
            <a:r>
              <a:t>\chi(\vec r,\vec A) = r^le^{-\alpha |\vec r- \vec A|^2}Y_{lm}(\theta,\varphi)</a:t>
            </a:r>
          </a:p>
          <a:p>
            <a:p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0" name="Shape 4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\tilde{\chi}(\vec{r},\veg{A}) = (r_x-A_x)^k(r_y-A_y)^m(r_z-A_z)^ne^{-\alpha |\vec{r}-\vec{A}|^2}</a:t>
            </a:r>
          </a:p>
          <a:p>
            <a:pPr/>
          </a:p>
          <a:p>
            <a:pPr/>
            <a:r>
              <a:t>\chi(\vec r, \vec A) = \sum_i c_i \tilde{\chi}_i(\vec r, \vec A)</a:t>
            </a:r>
          </a:p>
          <a:p>
            <a:pPr/>
          </a:p>
          <a:p>
            <a:pPr/>
            <a:r>
              <a:t>\hat{L}^2Y_{lm}(\theta,\varphi)&amp;=l(l+1) Y_{lm}(\theta,\varphi) \\</a:t>
            </a:r>
          </a:p>
          <a:p>
            <a:pPr/>
            <a:r>
              <a:t>\hat{l}_zY_{lm}(\theta,\varphi)&amp;=mY_{lm}(\theta,\varphi)</a:t>
            </a:r>
          </a:p>
          <a:p>
            <a:pPr/>
          </a:p>
          <a:p>
            <a:pPr/>
            <a:r>
              <a:t>Y_{lm}(\theta,\varphi) =\sqrt{\frac{2l+1}{4\pi}\frac{(l-m)!}{(l+m)!}}P^m_l(cos\theta)e^{im\varphi}</a:t>
            </a:r>
          </a:p>
          <a:p>
            <a:pPr/>
          </a:p>
          <a:p>
            <a:pPr/>
            <a:r>
              <a:t>\chi(\vec r,\vec A) = r^le^{-\alpha |\vec r- \vec A|^2}Y_{lm}(\theta,\varphi)</a:t>
            </a:r>
          </a:p>
          <a:p>
            <a:p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3" name="Shape 4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2" name="Shape 5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5" name="Shape 5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0" name="Shape 5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0" name="Shape 5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3" name="Shape 5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J_x(n_a,n_b) &amp;= -n_a*n_bI_x(n_a-1,n_b-1)+2\alpha n_bI_x(n_a+1,n_b-1) \\</a:t>
            </a:r>
          </a:p>
          <a:p>
            <a:pPr/>
            <a:r>
              <a:t>       &amp;+ 2\beta n_aI_x(n_a-1,n_b+1)-4\alpha\beta I_x(n_a+1,n_b+1)</a:t>
            </a:r>
          </a:p>
          <a:p>
            <a:pPr/>
          </a:p>
          <a:p>
            <a:pPr/>
            <a:r>
              <a:t>J_x(n_a,n_b)=n_a*(n_a-1)I_x(n_a-2,n_b)-2\alpha*(2n_a+1)*I_x(n_a,n_b)+4\alpha^2*I_x(n_a+2,n_b)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9" name="Shape 5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1" name="Shape 5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\rho_p(\vec{r}-\vec{P})=(\frac{p}{\pi})&amp;^{3/2}e^{-p(\vec{r}-\vec{P})^2} </a:t>
            </a:r>
          </a:p>
          <a:p>
            <a:pPr/>
            <a:r>
              <a:t>\rho_q(\vec{r}-\vec{Q})=(\frac{q}{\pi})&amp;^{3/2}e^{-q(\vec{r}-\vec{Q})^2} </a:t>
            </a:r>
          </a:p>
          <a:p>
            <a:pPr/>
          </a:p>
          <a:p>
            <a:pPr/>
            <a:r>
              <a:t>V_p(\vec{C})=\int \frac{\rho_p(\vec{r}-\vec{P})}{|\vec{r}-\vec{C}|}d^3r</a:t>
            </a:r>
          </a:p>
          <a:p>
            <a:pPr/>
          </a:p>
          <a:p>
            <a:pPr/>
            <a:r>
              <a:t>V_{pq}=\int \frac{\rho_p(\vec{r}_1-\vec{P})\rho_q(\vec{r}_2-\vec{Q})}{|\vec{r}_1-\vec{r}_2|}d^3r_1d^3r_2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Shape 2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\tilde{\chi}(\vec{r},\veg{A}) = (r_x-A_x)^k(r_y-A_y)^m(r_z-A_z)^ne^{-\alpha |\vec{r}-\vec{A}|^2}</a:t>
            </a:r>
          </a:p>
          <a:p>
            <a:pPr/>
          </a:p>
          <a:p>
            <a:pPr/>
            <a:r>
              <a:t>\chi(\vec r, \vec A) = \sum_i c_i \tilde{\chi}_i(\vec r, \vec A)</a:t>
            </a:r>
          </a:p>
          <a:p>
            <a:pPr/>
          </a:p>
          <a:p>
            <a:pPr/>
            <a:r>
              <a:t>\hat{L}^2Y_{lm}(\theta,\varphi)&amp;=l(l+1) Y_{lm}(\theta,\varphi) \\</a:t>
            </a:r>
          </a:p>
          <a:p>
            <a:pPr/>
            <a:r>
              <a:t>\hat{l}_zY_{lm}(\theta,\varphi)&amp;=mY_{lm}(\theta,\varphi)</a:t>
            </a:r>
          </a:p>
          <a:p>
            <a:pPr/>
          </a:p>
          <a:p>
            <a:pPr/>
            <a:r>
              <a:t>Y_{lm}(\theta,\varphi) =\sqrt{\frac{2l+1}{4\pi}\frac{(l-m)!}{(l+m)!}}P^m_l(cos\theta)e^{im\varphi}</a:t>
            </a:r>
          </a:p>
          <a:p>
            <a:pPr/>
          </a:p>
          <a:p>
            <a:pPr/>
            <a:r>
              <a:t>\chi(\vec r,\vec A) = r^le^{-\alpha |\vec r- \vec A|^2}Y_{lm}(\theta,\varphi)</a:t>
            </a:r>
          </a:p>
          <a:p>
            <a:p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3" name="Shape 5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\frac{1}{|\vec{r}-\vec{C}|}=\frac{1}{\sqrt{\pi}} \int^{\infty}_{-\infty} e^{-(\vec{r}-\vec{C})^2 t^2} dt</a:t>
            </a:r>
          </a:p>
          <a:p>
            <a:pPr/>
          </a:p>
          <a:p>
            <a:pPr/>
            <a:r>
              <a:t>V_p(\vec{C})&amp;=\frac{p^{3/2}}{\pi^2} \int e^{-p(\vec{r}-\vec{P})^2}\int^{\infty}_{-\infty} e^{-(\vec{r}-\vec{C})^2 t^2} dt d^3r \\ </a:t>
            </a:r>
          </a:p>
          <a:p>
            <a:pPr/>
            <a:r>
              <a:t>&amp;= \frac{p^{3/2}}{\pi^2} \int^{\infty}_{-\infty} \large\{\int e^{-(p+t^2)(\vec{r}-\vec{S})^2}d^3r\large\} e^{-\frac{pt^2}{p+t^2}(\vec{P}-\vec{C})^2}dt</a:t>
            </a:r>
          </a:p>
          <a:p>
            <a:pPr/>
          </a:p>
          <a:p>
            <a:pPr/>
            <a:r>
              <a:t>\vec{S}=\frac{p\vec{P}+t^2\vec{C}}{p+t^2}</a:t>
            </a:r>
          </a:p>
          <a:p>
            <a:pPr/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5" name="Shape 6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V_p(\vec{C})&amp;=\frac{p^{3/2}}{\pi^2} \int e^{-p(\vec{r}-\vec{P})^2}\int^{\infty}_{-\infty} e^{-(\vec{r}-\vec{C})^2 t^2} dt d^3r \\ </a:t>
            </a:r>
          </a:p>
          <a:p>
            <a:pPr/>
            <a:r>
              <a:t>&amp;= \frac{2p^{3/2}}{\sqrt{\pi}} \int^{\infty}_0 (p+t^2)^{-3/2} e^{-\frac{pt^2}{p+t^2}(\vec{P}-\vec{C})^2}dt</a:t>
            </a:r>
          </a:p>
          <a:p>
            <a:pPr/>
          </a:p>
          <a:p>
            <a:pPr/>
            <a:r>
              <a:t>u^2=\frac{t^2}{p+t^2}</a:t>
            </a:r>
          </a:p>
          <a:p>
            <a:pPr/>
            <a:r>
              <a:t>dt=\sqrt{p}(1-u^2)^{-3/2}du</a:t>
            </a:r>
          </a:p>
          <a:p>
            <a:p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4" name="Shape 6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V_p(\vec{C}) =\sqrt{\frac{4p}{\pi}}\int_0^1 e^{-p(\vec{P}-\vec{C})^2u^2}du</a:t>
            </a:r>
          </a:p>
          <a:p>
            <a:pPr/>
          </a:p>
          <a:p>
            <a:pPr/>
            <a:r>
              <a:t>F_n(x)=\int^1_0 e^{-xt^2}t^{2n}dt</a:t>
            </a:r>
            <a:br/>
            <a:br/>
            <a:r>
              <a:t>V_p(\vec{C}) = \sqrt{\frac{4p}{\pi}} F_0(pR^2_{PC}) \quad \quad \vec{R}_{PC}=\vec{P}-\vec{C}</a:t>
            </a:r>
          </a:p>
          <a:p>
            <a:pPr/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5" name="Shape 6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V_{pq} &amp;=\int \frac{\rho_p(\vec{r}_1-\vec{P})\rho_q(\vec{r}_2-\vec{Q})}{|\vec{r}_1-\vec{r}_2|}d^3r_1d^3r_2 \\</a:t>
            </a:r>
          </a:p>
          <a:p>
            <a:pPr/>
            <a:r>
              <a:t>&amp;= \int V_p(\vec{r}_2) \rho_q(\vec{r}_2-\vec{Q})d^3r_2 \\</a:t>
            </a:r>
          </a:p>
          <a:p>
            <a:pPr/>
            <a:r>
              <a:t>&amp;=\sqrt{\frac{4\rho}{\pi}}(\frac{q}{\pi})^{3/2} \int F_0[p(\vec{r}_2-\vec{P)}^2]e^{-q(\vec{r}_2-\vec{Q})}d^3r_2</a:t>
            </a:r>
          </a:p>
          <a:p>
            <a:pPr/>
          </a:p>
          <a:p>
            <a:pPr/>
            <a:r>
              <a:t>V_{pq}=\sqrt{\frac{4pq}{\pi}} \int_0^1 \frac{q}{(pt^2+q)^{3/2}}e^{-\frac{pqt^2{R^2_{PQ}}}{pt^2+q}}dt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6" name="Shape 6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V_{pq}=\sqrt{\frac{4pq}{\pi}} \int_0^1 \frac{q}{(pt^2+q)^{3/2}}e^{-\frac{pqt^2{R^2_{PQ}}}{pt^2+q}}dt</a:t>
            </a:r>
          </a:p>
          <a:p>
            <a:pPr/>
          </a:p>
          <a:p>
            <a:pPr/>
            <a:r>
              <a:t>u^2=\frac{p+q}{pt^2+q}t^2 \quad \quad dt = \frac{p+q}{(p+q-u^2p)^{3/2}}\sqrt{q}dt</a:t>
            </a:r>
          </a:p>
          <a:p>
            <a:pPr/>
          </a:p>
          <a:p>
            <a:pPr/>
            <a:r>
              <a:t>V_{pq} = \sqrt{\frac{4\alpha}{\pi}}F_0[\alpha(\vec{P}-\vec{Q})^2]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4" name="Shape 6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V(R)=(\frac{\alpha}{\pi})^{3/2}\int \frac{e^{-\alpha r^2}}{|\vec{r}-\vec{R}|}d^3r, \quad \quad V(\vec{R})=\frac{1}{|\vec{R}|}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4" name="Shape 6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|V_{pq}| = \int \frac{e^{-p(\vec{r}-\vec{P})^2} e^{-q(\vec{r}-\vec{Q})^2}}{|\vec{r}-\vec{C}|} d^3r</a:t>
            </a:r>
          </a:p>
          <a:p>
            <a:pPr/>
          </a:p>
          <a:p>
            <a:pPr/>
            <a:r>
              <a:t>|V_{pq}| = E_{pq}\int \frac{e^{-\rho(\vec{r}-\vec{N})^2}}{|\vec{r}-\vec{C}|} d^3r </a:t>
            </a:r>
          </a:p>
          <a:p>
            <a:pPr/>
            <a:r>
              <a:t>E_{pq} = e^{-\frac{pq}{p+1}(\vec{P}-\vec{Q})^2}, \quad \rho = p+q, \quad \vec{N} = \frac{p\vec{P}+q\vec{Q}}{p+q}</a:t>
            </a:r>
          </a:p>
          <a:p>
            <a:pPr/>
          </a:p>
          <a:p>
            <a:pPr/>
            <a:r>
              <a:t>&amp; E_{pq} = e^{-\frac{pq}{p+q}(\vec{P}-\vec{Q})^2} \\</a:t>
            </a:r>
          </a:p>
          <a:p>
            <a:pPr/>
            <a:r>
              <a:t>&amp; \rho = p+q, \quad \vec{N} =\frac{p\vec{P}+q\vec{Q}}{p+q}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8" name="Shape 6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|V_{pq}| = \frac{E_{pq}}{\sqrt{\pi}} \int^{\infty}_{-\infty} \int e^{-\rho(\vec{r}-\vec{P})^2} e^{-t^2(\vec{r}-\vec{C})^2} d^3r dt</a:t>
            </a:r>
          </a:p>
          <a:p>
            <a:pPr/>
          </a:p>
          <a:p>
            <a:pPr/>
            <a:r>
              <a:t>|V_{pq}| = \frac{E_{pq}}{\sqrt{\pi}} \int^{\infty}_{-\infty} \int e^{-\frac{\rho t^2}{\rho+t^2}(\vec{N}-\vec{C})^2} e^{-(\rho+t^2)(\vec{r}-\vec{K})^2} d^3r dt</a:t>
            </a:r>
          </a:p>
          <a:p>
            <a:pPr/>
          </a:p>
          <a:p>
            <a:pPr/>
            <a:r>
              <a:t>\vec{K} = \frac{\rho\vec{N}+t^2\vec{C}}{\rho+t^2}</a:t>
            </a:r>
          </a:p>
          <a:p>
            <a:pPr/>
          </a:p>
          <a:p>
            <a:pPr/>
            <a:r>
              <a:t>|V_{pq}| =E_{pq} \pi \int^{\infty}_{-\infty} e^{-\frac{\rho t^2}{\rho +t^2}(\vec{N}-\vec{C})^2} (\frac{1}{\rho+t^2})^{3/2} dt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4" name="Shape 6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|V_{pq}| =E_{pq} \pi \int^{\infty}_{-\infty} e^{-\frac{\rho t^2}{\rho +t^2}(\vec{N}-\vec{C})^2} (\frac{1}{\rho+t^2})^{3/2} dt</a:t>
            </a:r>
          </a:p>
          <a:p>
            <a:pPr/>
          </a:p>
          <a:p>
            <a:pPr/>
            <a:r>
              <a:t>u^2=\frac{t^2}{\rho+t^2}, \quad \quad dt=\sqrt{\rho}(1-u^2)^{-3/2}du</a:t>
            </a:r>
          </a:p>
          <a:p>
            <a:pPr/>
          </a:p>
          <a:p>
            <a:pPr/>
          </a:p>
          <a:p>
            <a:pPr/>
            <a:r>
              <a:t>|V_{pq}| = \frac{2E_{pq} \pi }{\rho}\int_0^1 e^{-\rho R^2_{NC}u^2} du</a:t>
            </a:r>
          </a:p>
          <a:p>
            <a:pPr/>
          </a:p>
          <a:p>
            <a:pPr/>
            <a:r>
              <a:t>|V_{pq}| = \frac{2E_{pq} \pi}{\rho}F_0[\rho R^2_{NC}]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0" name="Shape 6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Shape 2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\psi_{nlm} (\vec{r}) &amp;= R_{nl}(\vec{r})Y_{lm}(\theta,\phi) \\</a:t>
            </a:r>
          </a:p>
          <a:p>
            <a:pPr/>
            <a:r>
              <a:t>R_{nl}(\vec{r}) &amp;= [(\frac{2Z}{n\alpha_0})^3 \frac{(n-l-1)!}{2n(n+1)!}]^{1/2}(\frac{2Zr}{n\alpha_0})^l{L^{2l+1}_{n+l}}(\frac{2Zr}{n\alpha_0})e^{-\frac{Zr}{n\alpha_0}}</a:t>
            </a:r>
          </a:p>
          <a:p>
            <a:pPr/>
          </a:p>
          <a:p>
            <a:pPr/>
            <a:r>
              <a:t>L^{2l+1}_{n+1}(\frac{2Zr}{n\alpha_0})</a:t>
            </a:r>
          </a:p>
          <a:p>
            <a:pPr/>
          </a:p>
          <a:p>
            <a:pPr/>
            <a:r>
              <a:t>Y_{lm}(\theta,\phi) = (-1)^{\frac{m+|m|}{2}}\sqrt{\frac{(2l+1)(l-|m|)!}{4\pi (l+|m|)!}}P^{|m|}_l(\mathrm{cos} \theta)e^{im\phi}</a:t>
            </a:r>
          </a:p>
          <a:p>
            <a:pPr/>
          </a:p>
          <a:p>
            <a:pPr/>
            <a:r>
              <a:t>P_l^{|m|}(\mathrm{cos} \theta)</a:t>
            </a:r>
          </a:p>
          <a:p>
            <a:p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2" name="Shape 7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\Theta^0_{ijklmn}=\langle G_a|\frac{1}{r_C}|G_b\rangle = \int \frac{\Omega_{ab}(\vec{r})}{r_C}d^3r=\int \frac{\Omega^x_{ij}\Omega^x_{kl}\Omega^z_{mn}}{r_C}d^3r</a:t>
            </a:r>
          </a:p>
          <a:p>
            <a:pPr/>
          </a:p>
          <a:p>
            <a:pPr/>
            <a:r>
              <a:t>\Theta^N_{000000} = \frac{2\pi}{\alpha}K^{xyz}_{ab}F_N[\alpha R^2_{PC}]</a:t>
            </a:r>
          </a:p>
          <a:p>
            <a:pPr/>
          </a:p>
          <a:p>
            <a:pPr/>
            <a:r>
              <a:t>\Theta^N_{i+1,jklmn} &amp;= X_{PA}\Theta^N_{ijklmn}+\frac{1}{2\alpha}(i\Theta^N_{i-1,jklmn}+j\Theta^N_{i,j-1,klmn}) \\</a:t>
            </a:r>
          </a:p>
          <a:p>
            <a:pPr/>
            <a:r>
              <a:t>&amp;-X_{PC}\Theta^{N+1}_{ijklmn} -\frac{1}{2\alpha}(i\Theta^{N+1}_{i-1,jklmn}+j\Theta^{N+1}_{i,j-1,klmn})</a:t>
            </a:r>
          </a:p>
          <a:p>
            <a:p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9" name="Shape 7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1" name="Shape 7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4" name="Shape 7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3" name="Shape 7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5" name="Shape 7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6" name="Shape 7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9" name="Shape 7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1" name="Shape 8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7" name="Shape 8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\tilde{\chi}(\vec{r},\veg{A}) = (r_x-A_x)^k(r_y-A_y)^m(r_z-A_z)^ne^{-\alpha |\vec{r}-\vec{A}|^2}</a:t>
            </a:r>
          </a:p>
          <a:p>
            <a:pPr/>
          </a:p>
          <a:p>
            <a:pPr/>
            <a:r>
              <a:t>\chi(\vec r, \vec A) = \sum_i c_i \tilde{\chi}_i(\vec r, \vec A)</a:t>
            </a:r>
          </a:p>
          <a:p>
            <a:pPr/>
          </a:p>
          <a:p>
            <a:pPr/>
            <a:r>
              <a:t>\hat{L}^2Y_{lm}(\theta,\varphi)&amp;=l(l+1) Y_{lm}(\theta,\varphi) \\</a:t>
            </a:r>
          </a:p>
          <a:p>
            <a:pPr/>
            <a:r>
              <a:t>\hat{l}_zY_{lm}(\theta,\varphi)&amp;=mY_{lm}(\theta,\varphi)</a:t>
            </a:r>
          </a:p>
          <a:p>
            <a:pPr/>
          </a:p>
          <a:p>
            <a:pPr/>
            <a:r>
              <a:t>Y_{lm}(\theta,\varphi) =\sqrt{\frac{2l+1}{4\pi}\frac{(l-m)!}{(l+m)!}}P^m_l(cos\theta)e^{im\varphi}</a:t>
            </a:r>
          </a:p>
          <a:p>
            <a:pPr/>
          </a:p>
          <a:p>
            <a:pPr/>
            <a:r>
              <a:t>\chi(\vec r,\vec A) = r^le^{-\alpha |\vec r- \vec A|^2}Y_{lm}(\theta,\varphi)</a:t>
            </a:r>
          </a:p>
          <a:p>
            <a:p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9" name="Shape 8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\chi(\vec r,\vec A) = e^{-\alpha (\vec r- \vec A)^2} \\</a:t>
            </a:r>
          </a:p>
          <a:p>
            <a:pPr/>
            <a:r>
              <a:t>\chi(\vec r,\vec B) = e^{-\beta (\vec r- \vec B)^2} \\</a:t>
            </a:r>
          </a:p>
          <a:p>
            <a:pPr/>
          </a:p>
          <a:p>
            <a:pPr/>
            <a:r>
              <a:t>\chi(\vec r, \vec P) &amp;= D_{AB}e^{-(\alpha+\beta) (\vec r-\vec P)^2} \\</a:t>
            </a:r>
          </a:p>
          <a:p>
            <a:pPr/>
            <a:r>
              <a:t>\vec P &amp;= \frac{\alpha \vec A+\beta \vec B}{\alpha+\beta } \\</a:t>
            </a:r>
          </a:p>
          <a:p>
            <a:pPr/>
            <a:r>
              <a:t>D_{AB}&amp;=e^{-\frac{\alpha\beta}{\alpha+\beta }\\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5" name="Shape 8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\int e^{-\alpha (\vec r- \vec A)^2}e^{-\beta (\vec r - \vec B)^2}d^3r &gt; \eta</a:t>
            </a:r>
          </a:p>
          <a:p>
            <a:pPr/>
            <a:r>
              <a:t>(\mu\nu|\lambda\sigma) &lt; \sqrt {(\mu\nu|\mu\nu)(\lambda\sigma|\lambda\sigma)}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8" name="Shape 8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FC=SC\varepsilon,  \quad \varphi_p = \sum_\mu \chi_{\mu}C_{\mu p}, \quad P_{\mu\nu} = \sum_{i=1}^{N/2}C_{\mu i}C^*_{i\nu}</a:t>
            </a:r>
          </a:p>
          <a:p>
            <a:pPr/>
          </a:p>
          <a:p>
            <a:pPr/>
            <a:r>
              <a:t>F_{\mu\nu} = H_{\mu\nu} + 2\sum_{\lambda\sigma} (\chi_\mu \chi_\nu|\chi_\lambda\chi_\sigma)P_{\lambda\sigma}-\sum_{\lambda\sigma} (\chi_\mu \chi_\lambda|\chi_\nu\chi_\sigma)P_{\lambda\sigma}</a:t>
            </a:r>
          </a:p>
          <a:p>
            <a:pPr/>
          </a:p>
          <a:p>
            <a:pPr/>
            <a:r>
              <a:t>H_{\mu\nu} = T_{\mu\nu} + V_{\mu\nu}</a:t>
            </a:r>
          </a:p>
          <a:p>
            <a:pPr/>
          </a:p>
          <a:p>
            <a:pPr/>
            <a:r>
              <a:t>T_{\mu\nu} &amp;= -\frac{1}{2}\int \chi_{\mu}(\vec{r})\nabla^2\chi_{\nu}(\vec{r})d^3r \\</a:t>
            </a:r>
          </a:p>
          <a:p>
            <a:pPr/>
            <a:r>
              <a:t>V_{\mu\nu} &amp;= -\sum_{A}\frac{Z_A \chi_{\mu}(\vec{r})\chi_{\nu}}{|\vec r-\vec A|}d^3r \\</a:t>
            </a:r>
          </a:p>
          <a:p>
            <a:pPr/>
            <a:r>
              <a:t>S_{\mu\nu} &amp;= \int \chi_{\mu}(\vec{r})\chi_{\nu}(\vec{r})d^3r</a:t>
            </a:r>
          </a:p>
          <a:p>
            <a:pPr/>
          </a:p>
          <a:p>
            <a:pPr/>
            <a:r>
              <a:t>(\chi_\mu \chi_\nu|\chi_\lambda\chi_\sigma) =\int \frac{\chi_\mu(\vec{r}_1) \chi_\nu(\vec{r}_1)\chi_\lambda(\vec{r}_2)\chi_\sigma(\vec{r}_2)}{|\vec{r}_1-\vec{r}_2|}d^3r_1d^3r_2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63" name="Shape 8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T_{\mu\nu}=T_{\nu\mu}, \quad V_{\mu\nu}=V_{\nu\mu}, \quad S_{\mu\nu}=S_{\nu\mu}</a:t>
            </a:r>
          </a:p>
          <a:p>
            <a:pPr/>
          </a:p>
          <a:p>
            <a:pPr/>
            <a:r>
              <a:t>A_{ij}; \quad i,j=1,2, \cdots, n; \quad i\ge j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78" name="Shape 8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(\chi_{\mu}\chi_{\nu}|\chi_{\lambda}\chi_{\sigma})=(\chi_{\mu}\chi_{\nu}|\chi_{\sigma}\chi_{\lambda})=(\chi_{\nu}\chi_{\mu}|\chi_{\lambda}\chi_{\sigma})=(\chi_{\nu}\chi_{\mu}|\chi_{\sigma}\chi_{\lambda}) \\</a:t>
            </a:r>
          </a:p>
          <a:p>
            <a:pPr/>
            <a:r>
              <a:t>=(\chi_{\lambda}\chi_{\sigma}|\chi_{\mu}\chi_{\nu})=(\chi_{\lambda}\chi_{\sigma}|\chi_{\nu}\chi_{\mu})=(\chi_{\sigma}\chi_{\lambda}|\chi_{\mu}\chi_{\nu})=(\chi_{\sigma}\chi_{\lambda}|\chi_{\nu}\chi_{\mu})</a:t>
            </a:r>
          </a:p>
          <a:p>
            <a:pPr/>
          </a:p>
          <a:p>
            <a:pPr/>
            <a:r>
              <a:t>\frac{n(n+1)}{2}(\frac{n(n+1)}{2}+1)*\frac{1}{2}</a:t>
            </a:r>
          </a:p>
          <a:p>
            <a:pPr/>
          </a:p>
          <a:p>
            <a:pPr/>
            <a:r>
              <a:t>\mu\nu = \frac{max(\mu,\nu)(max(\mu,\nu)-1)}{2}+min(\mu,\nu)</a:t>
            </a:r>
          </a:p>
          <a:p>
            <a:pPr/>
            <a:r>
              <a:t>\lambda\sigma = \frac{max(\lambda,\sigma)(max(\lambda,\sigma)-1)}{2}+min(\lambda,\sigma)</a:t>
            </a:r>
          </a:p>
          <a:p>
            <a:pPr/>
          </a:p>
          <a:p>
            <a:pPr/>
            <a:r>
              <a:t>\mu\nu\lambda\sigma = \frac{max(\mu\nu,\lambda\sigma)(max(\mu\nu,\lambda\sigma)-1)}{2}+min(\mu\nu,\lambda\sigma)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18" name="Shape 9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\Gamma(Bra)\otimes\Gamma(\hat O)\otimes\Gamma(Ket) = 1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5" name="Shape 9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\Gamma(\phi_a)\otimes\Gamma(\phi_b)\otimes\Gamma(\phi_c)\otimes\Gamma(\phi_d) = 1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0" name="Shape 9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\chi_{\mu}(\vec r)\chi_{\nu}(\vec r) =\sum_{Q} C^Q_{\mu\nu}\Phi_Q(\vec r)</a:t>
            </a:r>
          </a:p>
          <a:p>
            <a:pPr/>
          </a:p>
          <a:p>
            <a:pPr/>
          </a:p>
          <a:p>
            <a:pPr/>
            <a:r>
              <a:t>(\chi_{\mu}\chi_{\nu}|\chi_{\lambda}\chi_{\sigma}) =\sum_{PQ} (\chi_{\mu}\chi_{\nu}|\Phi_P)(\Phi_P|\Phi_Q)_{\hat g}^{-1}(\Phi_Q|\chi_{\lambda}\chi_{\sigma})</a:t>
            </a:r>
          </a:p>
          <a:p>
            <a:pPr/>
          </a:p>
          <a:p>
            <a:pPr/>
            <a:r>
              <a:t>(\chi_{\mu}\chi_{\nu}|\Phi_P) = \int (\chi_{\mu}(\vec{r}_1)\chi_{\nu}(\vec{r}_1)\hat g \Phi_P(\vec {r}_2)d^3r_1d^3r_2</a:t>
            </a:r>
          </a:p>
          <a:p>
            <a:pPr/>
          </a:p>
          <a:p>
            <a:pPr/>
            <a:r>
              <a:t>(\Phi_Q|\chi_{\lambda}\chi_{\sigma}) = \int (\Phi_Q(\vec{r}_1)|\hat g|\chi_{\lambda}(\vec{r}_2)\chi_{\sigma}(\vec{r}_2)d^3r_1d^3r_2</a:t>
            </a:r>
          </a:p>
          <a:p>
            <a:pPr/>
          </a:p>
          <a:p>
            <a:pPr/>
            <a:r>
              <a:t>(\Phi_P|\Phi_Q)_{\hat g} = \int \Phi_P(\vec{r}_2)\hat g \Phi_P(\vec{r}_1) d^3r_1d^3r_2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63" name="Shape 9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(\chi_{\mu}\chi_{\nu}|\chi_{\lambda}\chi_{\sigma}) &amp;=\sum_{PQ} (\chi_{\mu}\chi_{\nu}|\Phi_P)(\Phi_P|\Phi_Q)_{\hat g}^{-1}(\Phi_Q|\chi_{\lambda}\chi_{\sigma})\\</a:t>
            </a:r>
          </a:p>
          <a:p>
            <a:pPr/>
            <a:r>
              <a:t>&amp;= \sum_{PQ} (\chi_{\mu}\chi_{\nu}|\Phi_P)(\Phi_P|\Phi_Q)_{\hat g}^{-1/2}(\Phi_P|\Phi_Q)_{\hat g}^{-1/2}(\Phi_Q|\chi_{\lambda}\chi_{\sigma})\\</a:t>
            </a:r>
          </a:p>
          <a:p>
            <a:pPr/>
            <a:r>
              <a:t>&amp;=\sum_R B^Q_{\mu\nu}B^Q_{\lambda\sigma}</a:t>
            </a:r>
          </a:p>
          <a:p>
            <a:pPr/>
          </a:p>
          <a:p>
            <a:pPr/>
            <a:r>
              <a:t>B^Q_{\mu\nu}=\sum_P(\mu\nu|\Phi_P)(\Phi_P|\Phi_Q)^{-1/2}_{\hat g}</a:t>
            </a:r>
          </a:p>
          <a:p>
            <a:pPr/>
          </a:p>
          <a:p>
            <a:pPr/>
            <a:r>
              <a:t>B_{\mu\nu}^Q=B_{\nu\mu}^Q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75" name="Shape 9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J_{\mu\nu} &amp;= 2\sum_{R,\lambda\sigma} B^R_{\mu\nu}B^R_{\lambda\sigma}P_{\lambda\sigma} \\</a:t>
            </a:r>
          </a:p>
          <a:p>
            <a:pPr/>
            <a:r>
              <a:t>&amp;=2\sum_{R} B^R_{\mu\nu} \sum_{\lambda\sigma} B^R_{\lambda\sigma}P_{\lambda\sigma}</a:t>
            </a:r>
          </a:p>
          <a:p>
            <a:pPr/>
          </a:p>
          <a:p>
            <a:pPr/>
            <a:r>
              <a:t>K_{\mu\nu} &amp;= - \sum_{R,\lambda\sigma} B^R_{\mu\lambda}B^R_{\nu\sigma}P_{\lambda\sigma} \\</a:t>
            </a:r>
          </a:p>
          <a:p>
            <a:pPr/>
            <a:r>
              <a:t>&amp;=-\sum_{R,\lambda\sigma} B^R_{\mu\lambda}B^R_{\nu\sigma}\sum_{i=1}^{N/2} C_{\lambda i} C^*_{i\sigma} \\</a:t>
            </a:r>
          </a:p>
          <a:p>
            <a:pPr/>
            <a:r>
              <a:t>&amp;=-\sum_{R,i} \tilde{B}^R_{\mu i} \tilde{B}^R_{\nu i}</a:t>
            </a:r>
          </a:p>
          <a:p>
            <a:pPr/>
          </a:p>
          <a:p>
            <a:pPr/>
          </a:p>
          <a:p>
            <a:pPr/>
            <a:r>
              <a:t>\tilde{B}^R_{\mu i} =\sum_{\lambda} B^R_{\mu\lambda}C_{\lambda i}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3" name="Shape 2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\tilde{\chi}(\vec{r},\veg{A}) = (r_x-A_x)^k(r_y-A_y)^m(r_z-A_z)^ne^{-\alpha |\vec{r}-\vec{A}|^2}</a:t>
            </a:r>
          </a:p>
          <a:p>
            <a:pPr/>
          </a:p>
          <a:p>
            <a:pPr/>
            <a:r>
              <a:t>\chi(\vec r, \vec A) = \sum_i c_i \tilde{\chi}_i(\vec r, \vec A)</a:t>
            </a:r>
          </a:p>
          <a:p>
            <a:pPr/>
          </a:p>
          <a:p>
            <a:pPr/>
            <a:r>
              <a:t>\hat{L}^2Y_{lm}(\theta,\varphi)&amp;=l(l+1) Y_{lm}(\theta,\varphi) \\</a:t>
            </a:r>
          </a:p>
          <a:p>
            <a:pPr/>
            <a:r>
              <a:t>\hat{l}_zY_{lm}(\theta,\varphi)&amp;=mY_{lm}(\theta,\varphi)</a:t>
            </a:r>
          </a:p>
          <a:p>
            <a:pPr/>
          </a:p>
          <a:p>
            <a:pPr/>
            <a:r>
              <a:t>Y_{lm}(\theta,\varphi) =\sqrt{\frac{2l+1}{4\pi}\frac{(l-m)!}{(l+m)!}}P^m_l(cos\theta)e^{im\varphi}</a:t>
            </a:r>
          </a:p>
          <a:p>
            <a:pPr/>
          </a:p>
          <a:p>
            <a:pPr/>
            <a:r>
              <a:t>\chi(\vec r,\vec A) = r^le^{-\alpha |\vec r- \vec A|^2}Y_{lm}(\theta,\varphi)</a:t>
            </a:r>
          </a:p>
          <a:p>
            <a:pPr/>
          </a:p>
          <a:p>
            <a:pPr/>
            <a:r>
              <a:t>\int^{\infty}_{-\infty} e^{-\alpha x^2}dx = \sqrt{\frac{\pi}{\alpha}}</a:t>
            </a:r>
          </a:p>
          <a:p>
            <a:p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95" name="Shape 9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(x_1-A_x)^{a}(x_1-B_x)^{b}=\sum_{n=0}^{a+b}E^{a,b}_{n}\Lambda _n(x-P_x)</a:t>
            </a:r>
          </a:p>
          <a:p>
            <a:pPr/>
          </a:p>
          <a:p>
            <a:pPr/>
            <a:r>
              <a:t>\Lambda_n(x_1-P_x) &amp;= \zeta^{n/2}H_n(\sqrt p (x_1-P_x)) \\</a:t>
            </a:r>
          </a:p>
          <a:p>
            <a:pPr/>
            <a:r>
              <a:t>  \Lambda_n(x_1-P_x) e^{-\zeta (x_1-P_x)^2} &amp;= \frac {\partial^n}{ \partial P^n_x} e^{-\zeta(x_1-P_x)^2)} \\</a:t>
            </a:r>
          </a:p>
          <a:p>
            <a:pPr/>
            <a:r>
              <a:t>  E^{a+1,b}_n &amp;= \frac{1}{2\zeta}E^{a,b}_{n-1}+(P_x-A_x)E^{a,b}_{n}+(n+1)E^{a,b}_{n+1} \\</a:t>
            </a:r>
          </a:p>
          <a:p>
            <a:pPr/>
            <a:r>
              <a:t>  E^{a,b+1}_n &amp;= \frac{1}{2\zeta}E^{a,b}_{n-1}+(P_x-B_x)E^{a,b}_{n}+(n+1)E^{a,b}_{n+1} \\</a:t>
            </a:r>
          </a:p>
          <a:p>
            <a:pPr/>
            <a:r>
              <a:t>  E^{0,0}_0 &amp;= 1</a:t>
            </a:r>
          </a:p>
          <a:p>
            <a:p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7" name="Shape 2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\chi(\alpha,\vec{r},\vec{A}) = N(\alpha,l) S_{lm}(\theta,\phi) e^{-\alpha (\vec{r}-\vec{A})^2}</a:t>
            </a:r>
          </a:p>
          <a:p>
            <a:pPr/>
          </a:p>
          <a:p>
            <a:pPr/>
            <a:r>
              <a:t>\chi(\vec r, \vec A) = \sum_i c_i \tilde{\chi}_i(\vec r, \vec A)</a:t>
            </a:r>
          </a:p>
          <a:p>
            <a:pPr/>
          </a:p>
          <a:p>
            <a:pPr/>
          </a:p>
          <a:p>
            <a:pPr/>
            <a:r>
              <a:t>S_{l0}&amp;=\sqrt{\frac{4\pi}{2l+1}}\mathcal{Y}_{l0} \\</a:t>
            </a:r>
          </a:p>
          <a:p>
            <a:pPr/>
            <a:r>
              <a:t>S_{lm}&amp;=(-1)^m \sqrt{\frac{8\pi}{2l+1}}\mathrm{Re}\mathcal{Y}_{lm}, \quad m&gt;0 \\</a:t>
            </a:r>
          </a:p>
          <a:p>
            <a:pPr/>
            <a:r>
              <a:t>S_{l,-m}&amp;=(-1)^m \sqrt{\frac{8\pi}{2l+1}}\mathrm{Im}\mathcal{Y}_{lm}, \quad m&lt;0 </a:t>
            </a:r>
          </a:p>
          <a:p>
            <a:pPr/>
          </a:p>
          <a:p>
            <a:pPr/>
          </a:p>
          <a:p>
            <a:pPr/>
            <a:r>
              <a:t>\hat{L}^2Y_{lm}(\theta,\varphi)&amp;=l(l+1) Y_{lm}(\theta,\varphi) \\</a:t>
            </a:r>
          </a:p>
          <a:p>
            <a:pPr/>
            <a:r>
              <a:t>\hat{l}_zY_{lm}(\theta,\varphi)&amp;=mY_{lm}(\theta,\varphi)</a:t>
            </a:r>
          </a:p>
          <a:p>
            <a:pPr/>
          </a:p>
          <a:p>
            <a:pPr/>
            <a:r>
              <a:t>Y_{lm}(\theta,\varphi) =\sqrt{\frac{2l+1}{4\pi}\frac{(l-m)!}{(l+m)!}}P^m_l(cos\theta)e^{im\varphi}</a:t>
            </a:r>
          </a:p>
          <a:p>
            <a:pPr/>
          </a:p>
          <a:p>
            <a:pPr/>
            <a:r>
              <a:t>\chi(\vec r,\vec A) = r^le^{-\alpha |\vec r- \vec A|^2}Y_{lm}(\theta,\varphi)</a:t>
            </a:r>
          </a:p>
          <a:p>
            <a:pPr/>
          </a:p>
          <a:p>
            <a:pPr/>
            <a:r>
              <a:t>N(\alpha,l) = \sqrt{\frac{2^{l+2}(2\alpha)^{\frac{2l+3}{2}}}{(2l+1)!!\sqrt{\pi}}}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4" name="Shape 2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\chi(njk,\vec{r},\alpha,\vec{A})=N_{njk,\alpha}(x-x_A)^n(y-y_a)^j(z-z_A)^ke^{-\alpha(\vec{r}-\vec{A})^2}</a:t>
            </a:r>
          </a:p>
          <a:p>
            <a:pPr/>
          </a:p>
          <a:p>
            <a:pPr/>
            <a:r>
              <a:t>S_{lm} = T_{lm,njk} (x-x_A)^n(y-y_A)^j(z-z_A)^k</a:t>
            </a:r>
          </a:p>
          <a:p>
            <a:pPr/>
          </a:p>
          <a:p>
            <a:pPr/>
          </a:p>
          <a:p>
            <a:pPr/>
          </a:p>
          <a:p>
            <a:pPr/>
            <a:r>
              <a:t>\mathcal{Y}_{lm}(\theta,\phi) = r^lY_{lm}(\theta,\phi)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2" name="Shape 4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\chi(\vec r,\vec A) = N(\alpha,l) S_{lm} e^{-\alpha |\vec r- \vec A|^2}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0" name="Shape 4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\tilde{\chi}(\vec{r},\veg{A}) = (r_x-A_x)^k(r_y-A_y)^m(r_z-A_z)^ne^{-\alpha |\vec{r}-\vec{A}|^2}</a:t>
            </a:r>
          </a:p>
          <a:p>
            <a:pPr/>
          </a:p>
          <a:p>
            <a:pPr/>
            <a:r>
              <a:t>\chi(\vec r, \vec A) = \sum_i c_i \tilde{\chi}_i(\vec r, \vec A)</a:t>
            </a:r>
          </a:p>
          <a:p>
            <a:pPr/>
          </a:p>
          <a:p>
            <a:pPr/>
            <a:r>
              <a:t>\hat{L}^2Y_{lm}(\theta,\varphi)&amp;=l(l+1) Y_{lm}(\theta,\varphi) \\</a:t>
            </a:r>
          </a:p>
          <a:p>
            <a:pPr/>
            <a:r>
              <a:t>\hat{l}_zY_{lm}(\theta,\varphi)&amp;=mY_{lm}(\theta,\varphi)</a:t>
            </a:r>
          </a:p>
          <a:p>
            <a:pPr/>
          </a:p>
          <a:p>
            <a:pPr/>
            <a:r>
              <a:t>Y_{lm}(\theta,\varphi) =\sqrt{\frac{2l+1}{4\pi}\frac{(l-m)!}{(l+m)!}}P^m_l(cos\theta)e^{im\varphi}</a:t>
            </a:r>
          </a:p>
          <a:p>
            <a:pPr/>
          </a:p>
          <a:p>
            <a:pPr/>
            <a:r>
              <a:t>\chi(\vec r,\vec A) = r^le^{-\alpha |\vec r- \vec A|^2}Y_{lm}(\theta,\varphi)</a:t>
            </a:r>
          </a:p>
          <a:p>
            <a:pPr/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1.tif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事实信息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事实信息</a:t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图像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图像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图像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图像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0" name="幻灯片编号"/>
          <p:cNvSpPr txBox="1"/>
          <p:nvPr>
            <p:ph type="sldNum" sz="quarter" idx="2"/>
          </p:nvPr>
        </p:nvSpPr>
        <p:spPr>
          <a:xfrm>
            <a:off x="23568917" y="12946687"/>
            <a:ext cx="881763" cy="585112"/>
          </a:xfrm>
          <a:prstGeom prst="rect">
            <a:avLst/>
          </a:prstGeom>
        </p:spPr>
        <p:txBody>
          <a:bodyPr wrap="square"/>
          <a:lstStyle>
            <a:lvl1pPr>
              <a:defRPr b="1" sz="32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51" name="线条"/>
          <p:cNvSpPr/>
          <p:nvPr/>
        </p:nvSpPr>
        <p:spPr>
          <a:xfrm flipV="1">
            <a:off x="1628" y="1696442"/>
            <a:ext cx="24380744" cy="5358"/>
          </a:xfrm>
          <a:prstGeom prst="line">
            <a:avLst/>
          </a:prstGeom>
          <a:ln w="76200">
            <a:solidFill>
              <a:schemeClr val="accent4">
                <a:hueOff val="-1247790"/>
                <a:lumOff val="-1232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52" name="西北大学物理所标志.png" descr="西北大学物理所标志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80450" y="69850"/>
            <a:ext cx="1590179" cy="15901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895383" y="156126"/>
            <a:ext cx="1425729" cy="1417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1.tif" descr="image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45550" y="199389"/>
            <a:ext cx="1388111" cy="81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150830" y="199389"/>
            <a:ext cx="880111" cy="880112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幻灯片编号"/>
          <p:cNvSpPr txBox="1"/>
          <p:nvPr>
            <p:ph type="sldNum" sz="quarter" idx="2"/>
          </p:nvPr>
        </p:nvSpPr>
        <p:spPr>
          <a:xfrm>
            <a:off x="11785600" y="12083320"/>
            <a:ext cx="5689600" cy="528510"/>
          </a:xfrm>
          <a:prstGeom prst="rect">
            <a:avLst/>
          </a:prstGeom>
        </p:spPr>
        <p:txBody>
          <a:bodyPr wrap="square" lIns="91439" tIns="91439" rIns="91439" bIns="91439" anchor="ctr"/>
          <a:lstStyle>
            <a:lvl1pPr algn="r" defTabSz="182880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1.tif" descr="image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45550" y="199389"/>
            <a:ext cx="1388111" cy="81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150830" y="199389"/>
            <a:ext cx="880111" cy="880112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图像"/>
          <p:cNvSpPr/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2" name="幻灯片编号"/>
          <p:cNvSpPr txBox="1"/>
          <p:nvPr>
            <p:ph type="sldNum" sz="quarter" idx="2"/>
          </p:nvPr>
        </p:nvSpPr>
        <p:spPr>
          <a:xfrm>
            <a:off x="11785600" y="12083320"/>
            <a:ext cx="5689600" cy="528510"/>
          </a:xfrm>
          <a:prstGeom prst="rect">
            <a:avLst/>
          </a:prstGeom>
        </p:spPr>
        <p:txBody>
          <a:bodyPr wrap="square" lIns="91439" tIns="91439" rIns="91439" bIns="91439" anchor="ctr"/>
          <a:lstStyle>
            <a:lvl1pPr algn="r" defTabSz="182880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61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幻灯片标题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89" name="议程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议程副标题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38.png"/><Relationship Id="rId10" Type="http://schemas.openxmlformats.org/officeDocument/2006/relationships/image" Target="../media/image53.png"/><Relationship Id="rId11" Type="http://schemas.openxmlformats.org/officeDocument/2006/relationships/image" Target="../media/image37.png"/><Relationship Id="rId12" Type="http://schemas.openxmlformats.org/officeDocument/2006/relationships/image" Target="../media/image4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9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4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8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2.png"/><Relationship Id="rId4" Type="http://schemas.openxmlformats.org/officeDocument/2006/relationships/image" Target="../media/image70.png"/><Relationship Id="rId5" Type="http://schemas.openxmlformats.org/officeDocument/2006/relationships/image" Target="../media/image7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0.png"/><Relationship Id="rId4" Type="http://schemas.openxmlformats.org/officeDocument/2006/relationships/image" Target="../media/image82.png"/><Relationship Id="rId5" Type="http://schemas.openxmlformats.org/officeDocument/2006/relationships/image" Target="../media/image65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6.png"/><Relationship Id="rId4" Type="http://schemas.openxmlformats.org/officeDocument/2006/relationships/image" Target="../media/image70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4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9.png"/><Relationship Id="rId4" Type="http://schemas.openxmlformats.org/officeDocument/2006/relationships/image" Target="../media/image11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3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8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jpe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4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65.png"/><Relationship Id="rId4" Type="http://schemas.openxmlformats.org/officeDocument/2006/relationships/image" Target="../media/image13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68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原子和分子轨道积分"/>
          <p:cNvSpPr txBox="1"/>
          <p:nvPr>
            <p:ph type="ctrTitle"/>
          </p:nvPr>
        </p:nvSpPr>
        <p:spPr>
          <a:xfrm>
            <a:off x="2145473" y="3704447"/>
            <a:ext cx="19522127" cy="2389288"/>
          </a:xfrm>
          <a:prstGeom prst="rect">
            <a:avLst/>
          </a:prstGeom>
        </p:spPr>
        <p:txBody>
          <a:bodyPr/>
          <a:lstStyle>
            <a:lvl1pPr algn="ctr" defTabSz="457200">
              <a:lnSpc>
                <a:spcPts val="13600"/>
              </a:lnSpc>
              <a:defRPr b="0" spc="0" sz="9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原子和分子轨道积分</a:t>
            </a:r>
          </a:p>
        </p:txBody>
      </p:sp>
      <p:sp>
        <p:nvSpPr>
          <p:cNvPr id="182" name="索兵兵…"/>
          <p:cNvSpPr txBox="1"/>
          <p:nvPr>
            <p:ph type="subTitle" sz="quarter" idx="1"/>
          </p:nvPr>
        </p:nvSpPr>
        <p:spPr>
          <a:xfrm>
            <a:off x="1206500" y="7493232"/>
            <a:ext cx="21971000" cy="1905001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50000"/>
              </a:lnSpc>
              <a:defRPr sz="4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索兵兵</a:t>
            </a:r>
          </a:p>
          <a:p>
            <a:pPr algn="ctr">
              <a:lnSpc>
                <a:spcPct val="150000"/>
              </a:lnSpc>
              <a:defRPr sz="40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西北大学现代物理研究所</a:t>
            </a:r>
          </a:p>
        </p:txBody>
      </p:sp>
      <p:sp>
        <p:nvSpPr>
          <p:cNvPr id="183" name="线条"/>
          <p:cNvSpPr/>
          <p:nvPr/>
        </p:nvSpPr>
        <p:spPr>
          <a:xfrm>
            <a:off x="22508" y="2273199"/>
            <a:ext cx="24384001" cy="1"/>
          </a:xfrm>
          <a:prstGeom prst="line">
            <a:avLst/>
          </a:prstGeom>
          <a:ln w="63500">
            <a:solidFill>
              <a:srgbClr val="FF7E79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4" name="量子化学编程培训"/>
          <p:cNvSpPr txBox="1"/>
          <p:nvPr/>
        </p:nvSpPr>
        <p:spPr>
          <a:xfrm>
            <a:off x="192261" y="803425"/>
            <a:ext cx="4634917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300">
                <a:solidFill>
                  <a:srgbClr val="005493"/>
                </a:solidFill>
              </a:defRPr>
            </a:lvl1pPr>
          </a:lstStyle>
          <a:p>
            <a:pPr/>
            <a:r>
              <a:t>量子化学编程培训 </a:t>
            </a:r>
          </a:p>
        </p:txBody>
      </p:sp>
      <p:pic>
        <p:nvPicPr>
          <p:cNvPr id="185" name="西大校徽-蓝透明.gif" descr="西大校徽-蓝透明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17411" y="426367"/>
            <a:ext cx="1632983" cy="16304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0" name="1. 基函数简介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基函数简介</a:t>
            </a:r>
          </a:p>
        </p:txBody>
      </p:sp>
      <p:sp>
        <p:nvSpPr>
          <p:cNvPr id="261" name="笛卡尔(Cartesian)高斯基函数到球(Spherical-harmonic)高斯基函数的变换"/>
          <p:cNvSpPr txBox="1"/>
          <p:nvPr/>
        </p:nvSpPr>
        <p:spPr>
          <a:xfrm>
            <a:off x="449061" y="2152394"/>
            <a:ext cx="19800890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笛卡尔(Cartesian)高斯基函数到球(Spherical-harmonic)高斯基函数的变换</a:t>
            </a:r>
          </a:p>
        </p:txBody>
      </p:sp>
      <p:sp>
        <p:nvSpPr>
          <p:cNvPr id="262" name="笛卡尔高斯函数有                            个"/>
          <p:cNvSpPr txBox="1"/>
          <p:nvPr/>
        </p:nvSpPr>
        <p:spPr>
          <a:xfrm>
            <a:off x="2006491" y="8741638"/>
            <a:ext cx="10807161" cy="976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笛卡尔高斯函数有                            个</a:t>
            </a:r>
          </a:p>
        </p:txBody>
      </p:sp>
      <p:pic>
        <p:nvPicPr>
          <p:cNvPr id="263" name="image40.png" descr="image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94827" y="8784197"/>
            <a:ext cx="4260702" cy="6124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6" name="成组"/>
          <p:cNvGrpSpPr/>
          <p:nvPr/>
        </p:nvGrpSpPr>
        <p:grpSpPr>
          <a:xfrm>
            <a:off x="1958758" y="9848845"/>
            <a:ext cx="7403506" cy="993777"/>
            <a:chOff x="0" y="0"/>
            <a:chExt cx="7403505" cy="993775"/>
          </a:xfrm>
        </p:grpSpPr>
        <p:sp>
          <p:nvSpPr>
            <p:cNvPr id="264" name="球谐高斯函数有             个"/>
            <p:cNvSpPr txBox="1"/>
            <p:nvPr/>
          </p:nvSpPr>
          <p:spPr>
            <a:xfrm>
              <a:off x="0" y="0"/>
              <a:ext cx="7403506" cy="9937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8" tIns="71438" rIns="71438" bIns="71438" numCol="1" anchor="ctr">
              <a:spAutoFit/>
            </a:bodyPr>
            <a:lstStyle>
              <a:lvl1pPr algn="l" defTabSz="1828800">
                <a:defRPr sz="4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球谐高斯函数有             个 </a:t>
              </a:r>
            </a:p>
          </p:txBody>
        </p:sp>
        <p:pic>
          <p:nvPicPr>
            <p:cNvPr id="265" name="image41.png" descr="image4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628581" y="232445"/>
              <a:ext cx="1765383" cy="528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69" name="成组"/>
          <p:cNvGrpSpPr/>
          <p:nvPr/>
        </p:nvGrpSpPr>
        <p:grpSpPr>
          <a:xfrm>
            <a:off x="384533" y="7343293"/>
            <a:ext cx="6073275" cy="993777"/>
            <a:chOff x="0" y="0"/>
            <a:chExt cx="6073273" cy="993775"/>
          </a:xfrm>
        </p:grpSpPr>
        <p:sp>
          <p:nvSpPr>
            <p:cNvPr id="267" name="给定"/>
            <p:cNvSpPr txBox="1"/>
            <p:nvPr/>
          </p:nvSpPr>
          <p:spPr>
            <a:xfrm>
              <a:off x="0" y="0"/>
              <a:ext cx="1392115" cy="9937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8" tIns="71438" rIns="71438" bIns="71438" numCol="1" anchor="ctr">
              <a:spAutoFit/>
            </a:bodyPr>
            <a:lstStyle>
              <a:lvl1pPr algn="l" defTabSz="1828800">
                <a:defRPr sz="4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给定    </a:t>
              </a:r>
            </a:p>
          </p:txBody>
        </p:sp>
        <p:pic>
          <p:nvPicPr>
            <p:cNvPr id="268" name="图像" descr="图像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38040" y="197280"/>
              <a:ext cx="4635234" cy="6166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0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97200" y="3810849"/>
            <a:ext cx="17032525" cy="897376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注意： 程序中给出的笛卡尔到球谐函数的变换可能会包含归一化系数"/>
          <p:cNvSpPr txBox="1"/>
          <p:nvPr/>
        </p:nvSpPr>
        <p:spPr>
          <a:xfrm>
            <a:off x="565926" y="11353139"/>
            <a:ext cx="18612944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注意： 程序中给出的笛卡尔到球谐函数的变换可能会包含归一化系数</a:t>
            </a:r>
          </a:p>
        </p:txBody>
      </p:sp>
      <p:pic>
        <p:nvPicPr>
          <p:cNvPr id="272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028950" y="5420221"/>
            <a:ext cx="13686897" cy="1590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7" name="1. 基函数简介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基函数简介</a:t>
            </a:r>
          </a:p>
        </p:txBody>
      </p:sp>
      <p:sp>
        <p:nvSpPr>
          <p:cNvPr id="278" name="Primitive GTO"/>
          <p:cNvSpPr txBox="1"/>
          <p:nvPr/>
        </p:nvSpPr>
        <p:spPr>
          <a:xfrm>
            <a:off x="364669" y="1937670"/>
            <a:ext cx="398423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/>
          <a:p>
            <a: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Primitive</a:t>
            </a:r>
            <a:r>
              <a:t> GTO</a:t>
            </a:r>
          </a:p>
        </p:txBody>
      </p:sp>
      <p:sp>
        <p:nvSpPr>
          <p:cNvPr id="279" name="Contracted GTO"/>
          <p:cNvSpPr txBox="1"/>
          <p:nvPr/>
        </p:nvSpPr>
        <p:spPr>
          <a:xfrm>
            <a:off x="364669" y="3380578"/>
            <a:ext cx="462925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/>
          <a:p>
            <a: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Contracted</a:t>
            </a:r>
            <a:r>
              <a:t> GTO</a:t>
            </a:r>
          </a:p>
        </p:txBody>
      </p:sp>
      <p:pic>
        <p:nvPicPr>
          <p:cNvPr id="280" name="image42.png" descr="image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31075" y="3648492"/>
            <a:ext cx="9388348" cy="17248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6" name="成组"/>
          <p:cNvGrpSpPr/>
          <p:nvPr/>
        </p:nvGrpSpPr>
        <p:grpSpPr>
          <a:xfrm>
            <a:off x="3965893" y="6497813"/>
            <a:ext cx="16377727" cy="6136373"/>
            <a:chOff x="0" y="410716"/>
            <a:chExt cx="16377725" cy="6136372"/>
          </a:xfrm>
        </p:grpSpPr>
        <p:sp>
          <p:nvSpPr>
            <p:cNvPr id="281" name="Segment contraction           VS.              General contraction"/>
            <p:cNvSpPr/>
            <p:nvPr/>
          </p:nvSpPr>
          <p:spPr>
            <a:xfrm>
              <a:off x="0" y="410716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8" tIns="71438" rIns="71438" bIns="71438" numCol="1" anchor="ctr">
              <a:spAutoFit/>
            </a:bodyPr>
            <a:lstStyle>
              <a:lvl1pPr algn="l" defTabSz="1828800">
                <a:defRPr sz="4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Segment contraction           VS.              General contraction</a:t>
              </a:r>
            </a:p>
          </p:txBody>
        </p:sp>
        <p:grpSp>
          <p:nvGrpSpPr>
            <p:cNvPr id="358" name="成组"/>
            <p:cNvGrpSpPr/>
            <p:nvPr/>
          </p:nvGrpSpPr>
          <p:grpSpPr>
            <a:xfrm>
              <a:off x="11190359" y="1088600"/>
              <a:ext cx="5187367" cy="5451541"/>
              <a:chOff x="0" y="0"/>
              <a:chExt cx="5187365" cy="5451540"/>
            </a:xfrm>
          </p:grpSpPr>
          <p:grpSp>
            <p:nvGrpSpPr>
              <p:cNvPr id="300" name="成组"/>
              <p:cNvGrpSpPr/>
              <p:nvPr/>
            </p:nvGrpSpPr>
            <p:grpSpPr>
              <a:xfrm>
                <a:off x="0" y="0"/>
                <a:ext cx="1308757" cy="5451541"/>
                <a:chOff x="0" y="0"/>
                <a:chExt cx="1308756" cy="5451540"/>
              </a:xfrm>
            </p:grpSpPr>
            <p:sp>
              <p:nvSpPr>
                <p:cNvPr id="282" name="矩形"/>
                <p:cNvSpPr/>
                <p:nvPr/>
              </p:nvSpPr>
              <p:spPr>
                <a:xfrm>
                  <a:off x="0" y="0"/>
                  <a:ext cx="542381" cy="491062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283" name="矩形"/>
                <p:cNvSpPr/>
                <p:nvPr/>
              </p:nvSpPr>
              <p:spPr>
                <a:xfrm>
                  <a:off x="0" y="500062"/>
                  <a:ext cx="542381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284" name="矩形"/>
                <p:cNvSpPr/>
                <p:nvPr/>
              </p:nvSpPr>
              <p:spPr>
                <a:xfrm>
                  <a:off x="0" y="1000125"/>
                  <a:ext cx="542381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285" name="矩形"/>
                <p:cNvSpPr/>
                <p:nvPr/>
              </p:nvSpPr>
              <p:spPr>
                <a:xfrm>
                  <a:off x="0" y="1482328"/>
                  <a:ext cx="542381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286" name="矩形"/>
                <p:cNvSpPr/>
                <p:nvPr/>
              </p:nvSpPr>
              <p:spPr>
                <a:xfrm>
                  <a:off x="0" y="1964531"/>
                  <a:ext cx="542381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287" name="矩形"/>
                <p:cNvSpPr/>
                <p:nvPr/>
              </p:nvSpPr>
              <p:spPr>
                <a:xfrm>
                  <a:off x="0" y="2464593"/>
                  <a:ext cx="542381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288" name="矩形"/>
                <p:cNvSpPr/>
                <p:nvPr/>
              </p:nvSpPr>
              <p:spPr>
                <a:xfrm>
                  <a:off x="0" y="2946797"/>
                  <a:ext cx="542381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289" name="矩形"/>
                <p:cNvSpPr/>
                <p:nvPr/>
              </p:nvSpPr>
              <p:spPr>
                <a:xfrm>
                  <a:off x="0" y="3446859"/>
                  <a:ext cx="542381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290" name="矩形"/>
                <p:cNvSpPr/>
                <p:nvPr/>
              </p:nvSpPr>
              <p:spPr>
                <a:xfrm>
                  <a:off x="0" y="3946922"/>
                  <a:ext cx="542381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291" name="α1"/>
                <p:cNvSpPr/>
                <p:nvPr/>
              </p:nvSpPr>
              <p:spPr>
                <a:xfrm>
                  <a:off x="38756" y="252476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α</a:t>
                  </a:r>
                  <a:r>
                    <a:rPr baseline="-5999"/>
                    <a:t>1</a:t>
                  </a:r>
                </a:p>
              </p:txBody>
            </p:sp>
            <p:sp>
              <p:nvSpPr>
                <p:cNvPr id="292" name="α2"/>
                <p:cNvSpPr/>
                <p:nvPr/>
              </p:nvSpPr>
              <p:spPr>
                <a:xfrm>
                  <a:off x="38756" y="71682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α</a:t>
                  </a:r>
                  <a:r>
                    <a:rPr baseline="-5999"/>
                    <a:t>2</a:t>
                  </a:r>
                </a:p>
              </p:txBody>
            </p:sp>
            <p:sp>
              <p:nvSpPr>
                <p:cNvPr id="293" name="α3"/>
                <p:cNvSpPr/>
                <p:nvPr/>
              </p:nvSpPr>
              <p:spPr>
                <a:xfrm>
                  <a:off x="38756" y="1234742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α</a:t>
                  </a:r>
                  <a:r>
                    <a:rPr baseline="-5999"/>
                    <a:t>3</a:t>
                  </a:r>
                </a:p>
              </p:txBody>
            </p:sp>
            <p:sp>
              <p:nvSpPr>
                <p:cNvPr id="294" name="α4"/>
                <p:cNvSpPr/>
                <p:nvPr/>
              </p:nvSpPr>
              <p:spPr>
                <a:xfrm>
                  <a:off x="38756" y="1716946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α</a:t>
                  </a:r>
                  <a:r>
                    <a:rPr baseline="-5999"/>
                    <a:t>4</a:t>
                  </a:r>
                </a:p>
              </p:txBody>
            </p:sp>
            <p:sp>
              <p:nvSpPr>
                <p:cNvPr id="295" name="α5"/>
                <p:cNvSpPr/>
                <p:nvPr/>
              </p:nvSpPr>
              <p:spPr>
                <a:xfrm>
                  <a:off x="38756" y="2234868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α</a:t>
                  </a:r>
                  <a:r>
                    <a:rPr baseline="-5999"/>
                    <a:t>5</a:t>
                  </a:r>
                </a:p>
              </p:txBody>
            </p:sp>
            <p:sp>
              <p:nvSpPr>
                <p:cNvPr id="296" name="α6"/>
                <p:cNvSpPr/>
                <p:nvPr/>
              </p:nvSpPr>
              <p:spPr>
                <a:xfrm>
                  <a:off x="38756" y="271707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α</a:t>
                  </a:r>
                  <a:r>
                    <a:rPr baseline="-5999"/>
                    <a:t>6</a:t>
                  </a:r>
                </a:p>
              </p:txBody>
            </p:sp>
            <p:sp>
              <p:nvSpPr>
                <p:cNvPr id="297" name="α7"/>
                <p:cNvSpPr/>
                <p:nvPr/>
              </p:nvSpPr>
              <p:spPr>
                <a:xfrm>
                  <a:off x="38756" y="3181414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α</a:t>
                  </a:r>
                  <a:r>
                    <a:rPr baseline="-5999"/>
                    <a:t>7</a:t>
                  </a:r>
                </a:p>
              </p:txBody>
            </p:sp>
            <p:sp>
              <p:nvSpPr>
                <p:cNvPr id="298" name="α8"/>
                <p:cNvSpPr/>
                <p:nvPr/>
              </p:nvSpPr>
              <p:spPr>
                <a:xfrm>
                  <a:off x="38756" y="3681476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α</a:t>
                  </a:r>
                  <a:r>
                    <a:rPr baseline="-5999"/>
                    <a:t>8</a:t>
                  </a:r>
                </a:p>
              </p:txBody>
            </p:sp>
            <p:sp>
              <p:nvSpPr>
                <p:cNvPr id="299" name="α9"/>
                <p:cNvSpPr/>
                <p:nvPr/>
              </p:nvSpPr>
              <p:spPr>
                <a:xfrm>
                  <a:off x="38756" y="418154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α</a:t>
                  </a:r>
                  <a:r>
                    <a:rPr baseline="-5999"/>
                    <a:t>9</a:t>
                  </a:r>
                </a:p>
              </p:txBody>
            </p:sp>
          </p:grpSp>
          <p:grpSp>
            <p:nvGrpSpPr>
              <p:cNvPr id="319" name="成组"/>
              <p:cNvGrpSpPr/>
              <p:nvPr/>
            </p:nvGrpSpPr>
            <p:grpSpPr>
              <a:xfrm>
                <a:off x="1327754" y="0"/>
                <a:ext cx="1270001" cy="5451541"/>
                <a:chOff x="0" y="0"/>
                <a:chExt cx="1270000" cy="5451540"/>
              </a:xfrm>
            </p:grpSpPr>
            <p:sp>
              <p:nvSpPr>
                <p:cNvPr id="301" name="矩形"/>
                <p:cNvSpPr/>
                <p:nvPr/>
              </p:nvSpPr>
              <p:spPr>
                <a:xfrm>
                  <a:off x="14679" y="0"/>
                  <a:ext cx="542383" cy="491062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02" name="矩形"/>
                <p:cNvSpPr/>
                <p:nvPr/>
              </p:nvSpPr>
              <p:spPr>
                <a:xfrm>
                  <a:off x="14679" y="500062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03" name="矩形"/>
                <p:cNvSpPr/>
                <p:nvPr/>
              </p:nvSpPr>
              <p:spPr>
                <a:xfrm>
                  <a:off x="14679" y="1000125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04" name="矩形"/>
                <p:cNvSpPr/>
                <p:nvPr/>
              </p:nvSpPr>
              <p:spPr>
                <a:xfrm>
                  <a:off x="14679" y="1482328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05" name="矩形"/>
                <p:cNvSpPr/>
                <p:nvPr/>
              </p:nvSpPr>
              <p:spPr>
                <a:xfrm>
                  <a:off x="14679" y="1964531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06" name="矩形"/>
                <p:cNvSpPr/>
                <p:nvPr/>
              </p:nvSpPr>
              <p:spPr>
                <a:xfrm>
                  <a:off x="14679" y="2464593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07" name="矩形"/>
                <p:cNvSpPr/>
                <p:nvPr/>
              </p:nvSpPr>
              <p:spPr>
                <a:xfrm>
                  <a:off x="14679" y="2946797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08" name="矩形"/>
                <p:cNvSpPr/>
                <p:nvPr/>
              </p:nvSpPr>
              <p:spPr>
                <a:xfrm>
                  <a:off x="14679" y="3446859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09" name="矩形"/>
                <p:cNvSpPr/>
                <p:nvPr/>
              </p:nvSpPr>
              <p:spPr>
                <a:xfrm>
                  <a:off x="14679" y="3946922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10" name="c11"/>
                <p:cNvSpPr/>
                <p:nvPr/>
              </p:nvSpPr>
              <p:spPr>
                <a:xfrm>
                  <a:off x="0" y="252476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11</a:t>
                  </a:r>
                </a:p>
              </p:txBody>
            </p:sp>
            <p:sp>
              <p:nvSpPr>
                <p:cNvPr id="311" name="c12"/>
                <p:cNvSpPr/>
                <p:nvPr/>
              </p:nvSpPr>
              <p:spPr>
                <a:xfrm>
                  <a:off x="0" y="716820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12</a:t>
                  </a:r>
                </a:p>
              </p:txBody>
            </p:sp>
            <p:sp>
              <p:nvSpPr>
                <p:cNvPr id="312" name="c13"/>
                <p:cNvSpPr/>
                <p:nvPr/>
              </p:nvSpPr>
              <p:spPr>
                <a:xfrm>
                  <a:off x="0" y="1234742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13</a:t>
                  </a:r>
                </a:p>
              </p:txBody>
            </p:sp>
            <p:sp>
              <p:nvSpPr>
                <p:cNvPr id="313" name="c14"/>
                <p:cNvSpPr/>
                <p:nvPr/>
              </p:nvSpPr>
              <p:spPr>
                <a:xfrm>
                  <a:off x="0" y="1716946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14</a:t>
                  </a:r>
                </a:p>
              </p:txBody>
            </p:sp>
            <p:sp>
              <p:nvSpPr>
                <p:cNvPr id="314" name="c15"/>
                <p:cNvSpPr/>
                <p:nvPr/>
              </p:nvSpPr>
              <p:spPr>
                <a:xfrm>
                  <a:off x="0" y="2234868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15</a:t>
                  </a:r>
                </a:p>
              </p:txBody>
            </p:sp>
            <p:sp>
              <p:nvSpPr>
                <p:cNvPr id="315" name="c16"/>
                <p:cNvSpPr/>
                <p:nvPr/>
              </p:nvSpPr>
              <p:spPr>
                <a:xfrm>
                  <a:off x="0" y="2717070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16</a:t>
                  </a:r>
                </a:p>
              </p:txBody>
            </p:sp>
            <p:sp>
              <p:nvSpPr>
                <p:cNvPr id="316" name="c17"/>
                <p:cNvSpPr/>
                <p:nvPr/>
              </p:nvSpPr>
              <p:spPr>
                <a:xfrm>
                  <a:off x="0" y="3181414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17</a:t>
                  </a:r>
                </a:p>
              </p:txBody>
            </p:sp>
            <p:sp>
              <p:nvSpPr>
                <p:cNvPr id="317" name="c18"/>
                <p:cNvSpPr/>
                <p:nvPr/>
              </p:nvSpPr>
              <p:spPr>
                <a:xfrm>
                  <a:off x="0" y="3681476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18</a:t>
                  </a:r>
                </a:p>
              </p:txBody>
            </p:sp>
            <p:sp>
              <p:nvSpPr>
                <p:cNvPr id="318" name="c19"/>
                <p:cNvSpPr/>
                <p:nvPr/>
              </p:nvSpPr>
              <p:spPr>
                <a:xfrm>
                  <a:off x="0" y="4181540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19</a:t>
                  </a:r>
                </a:p>
              </p:txBody>
            </p:sp>
          </p:grpSp>
          <p:grpSp>
            <p:nvGrpSpPr>
              <p:cNvPr id="338" name="成组"/>
              <p:cNvGrpSpPr/>
              <p:nvPr/>
            </p:nvGrpSpPr>
            <p:grpSpPr>
              <a:xfrm>
                <a:off x="2613630" y="0"/>
                <a:ext cx="1270001" cy="5451541"/>
                <a:chOff x="0" y="0"/>
                <a:chExt cx="1270000" cy="5451540"/>
              </a:xfrm>
            </p:grpSpPr>
            <p:sp>
              <p:nvSpPr>
                <p:cNvPr id="320" name="矩形"/>
                <p:cNvSpPr/>
                <p:nvPr/>
              </p:nvSpPr>
              <p:spPr>
                <a:xfrm>
                  <a:off x="14679" y="0"/>
                  <a:ext cx="542383" cy="491062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21" name="矩形"/>
                <p:cNvSpPr/>
                <p:nvPr/>
              </p:nvSpPr>
              <p:spPr>
                <a:xfrm>
                  <a:off x="14679" y="500062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22" name="矩形"/>
                <p:cNvSpPr/>
                <p:nvPr/>
              </p:nvSpPr>
              <p:spPr>
                <a:xfrm>
                  <a:off x="14679" y="1000125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23" name="矩形"/>
                <p:cNvSpPr/>
                <p:nvPr/>
              </p:nvSpPr>
              <p:spPr>
                <a:xfrm>
                  <a:off x="14679" y="1482328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24" name="矩形"/>
                <p:cNvSpPr/>
                <p:nvPr/>
              </p:nvSpPr>
              <p:spPr>
                <a:xfrm>
                  <a:off x="14679" y="1964531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25" name="矩形"/>
                <p:cNvSpPr/>
                <p:nvPr/>
              </p:nvSpPr>
              <p:spPr>
                <a:xfrm>
                  <a:off x="14679" y="2464593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26" name="矩形"/>
                <p:cNvSpPr/>
                <p:nvPr/>
              </p:nvSpPr>
              <p:spPr>
                <a:xfrm>
                  <a:off x="14679" y="2946797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27" name="矩形"/>
                <p:cNvSpPr/>
                <p:nvPr/>
              </p:nvSpPr>
              <p:spPr>
                <a:xfrm>
                  <a:off x="14679" y="3446859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28" name="矩形"/>
                <p:cNvSpPr/>
                <p:nvPr/>
              </p:nvSpPr>
              <p:spPr>
                <a:xfrm>
                  <a:off x="14679" y="3946922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29" name="c21"/>
                <p:cNvSpPr/>
                <p:nvPr/>
              </p:nvSpPr>
              <p:spPr>
                <a:xfrm>
                  <a:off x="0" y="252476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21</a:t>
                  </a:r>
                </a:p>
              </p:txBody>
            </p:sp>
            <p:sp>
              <p:nvSpPr>
                <p:cNvPr id="330" name="c22"/>
                <p:cNvSpPr/>
                <p:nvPr/>
              </p:nvSpPr>
              <p:spPr>
                <a:xfrm>
                  <a:off x="0" y="716820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22</a:t>
                  </a:r>
                </a:p>
              </p:txBody>
            </p:sp>
            <p:sp>
              <p:nvSpPr>
                <p:cNvPr id="331" name="c23"/>
                <p:cNvSpPr/>
                <p:nvPr/>
              </p:nvSpPr>
              <p:spPr>
                <a:xfrm>
                  <a:off x="0" y="1234742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23</a:t>
                  </a:r>
                </a:p>
              </p:txBody>
            </p:sp>
            <p:sp>
              <p:nvSpPr>
                <p:cNvPr id="332" name="c24"/>
                <p:cNvSpPr/>
                <p:nvPr/>
              </p:nvSpPr>
              <p:spPr>
                <a:xfrm>
                  <a:off x="0" y="1716946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24</a:t>
                  </a:r>
                </a:p>
              </p:txBody>
            </p:sp>
            <p:sp>
              <p:nvSpPr>
                <p:cNvPr id="333" name="c25"/>
                <p:cNvSpPr/>
                <p:nvPr/>
              </p:nvSpPr>
              <p:spPr>
                <a:xfrm>
                  <a:off x="0" y="2234868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25</a:t>
                  </a:r>
                </a:p>
              </p:txBody>
            </p:sp>
            <p:sp>
              <p:nvSpPr>
                <p:cNvPr id="334" name="c26"/>
                <p:cNvSpPr/>
                <p:nvPr/>
              </p:nvSpPr>
              <p:spPr>
                <a:xfrm>
                  <a:off x="0" y="2717070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26</a:t>
                  </a:r>
                </a:p>
              </p:txBody>
            </p:sp>
            <p:sp>
              <p:nvSpPr>
                <p:cNvPr id="335" name="c27"/>
                <p:cNvSpPr/>
                <p:nvPr/>
              </p:nvSpPr>
              <p:spPr>
                <a:xfrm>
                  <a:off x="0" y="3181414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27</a:t>
                  </a:r>
                </a:p>
              </p:txBody>
            </p:sp>
            <p:sp>
              <p:nvSpPr>
                <p:cNvPr id="336" name="c28"/>
                <p:cNvSpPr/>
                <p:nvPr/>
              </p:nvSpPr>
              <p:spPr>
                <a:xfrm>
                  <a:off x="0" y="3681476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28</a:t>
                  </a:r>
                </a:p>
              </p:txBody>
            </p:sp>
            <p:sp>
              <p:nvSpPr>
                <p:cNvPr id="337" name="c29"/>
                <p:cNvSpPr/>
                <p:nvPr/>
              </p:nvSpPr>
              <p:spPr>
                <a:xfrm>
                  <a:off x="0" y="4181540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29</a:t>
                  </a:r>
                </a:p>
              </p:txBody>
            </p:sp>
          </p:grpSp>
          <p:grpSp>
            <p:nvGrpSpPr>
              <p:cNvPr id="357" name="成组"/>
              <p:cNvGrpSpPr/>
              <p:nvPr/>
            </p:nvGrpSpPr>
            <p:grpSpPr>
              <a:xfrm>
                <a:off x="3917365" y="0"/>
                <a:ext cx="1270001" cy="5451541"/>
                <a:chOff x="0" y="0"/>
                <a:chExt cx="1270000" cy="5451540"/>
              </a:xfrm>
            </p:grpSpPr>
            <p:sp>
              <p:nvSpPr>
                <p:cNvPr id="339" name="矩形"/>
                <p:cNvSpPr/>
                <p:nvPr/>
              </p:nvSpPr>
              <p:spPr>
                <a:xfrm>
                  <a:off x="14679" y="0"/>
                  <a:ext cx="542383" cy="491062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40" name="矩形"/>
                <p:cNvSpPr/>
                <p:nvPr/>
              </p:nvSpPr>
              <p:spPr>
                <a:xfrm>
                  <a:off x="14679" y="500062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41" name="矩形"/>
                <p:cNvSpPr/>
                <p:nvPr/>
              </p:nvSpPr>
              <p:spPr>
                <a:xfrm>
                  <a:off x="14679" y="1000125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42" name="矩形"/>
                <p:cNvSpPr/>
                <p:nvPr/>
              </p:nvSpPr>
              <p:spPr>
                <a:xfrm>
                  <a:off x="14679" y="1482328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43" name="矩形"/>
                <p:cNvSpPr/>
                <p:nvPr/>
              </p:nvSpPr>
              <p:spPr>
                <a:xfrm>
                  <a:off x="14679" y="1964531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44" name="矩形"/>
                <p:cNvSpPr/>
                <p:nvPr/>
              </p:nvSpPr>
              <p:spPr>
                <a:xfrm>
                  <a:off x="14679" y="2464593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45" name="矩形"/>
                <p:cNvSpPr/>
                <p:nvPr/>
              </p:nvSpPr>
              <p:spPr>
                <a:xfrm>
                  <a:off x="14679" y="2946797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46" name="矩形"/>
                <p:cNvSpPr/>
                <p:nvPr/>
              </p:nvSpPr>
              <p:spPr>
                <a:xfrm>
                  <a:off x="14679" y="3446859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47" name="矩形"/>
                <p:cNvSpPr/>
                <p:nvPr/>
              </p:nvSpPr>
              <p:spPr>
                <a:xfrm>
                  <a:off x="14679" y="3946922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48" name="c31"/>
                <p:cNvSpPr/>
                <p:nvPr/>
              </p:nvSpPr>
              <p:spPr>
                <a:xfrm>
                  <a:off x="0" y="252476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31</a:t>
                  </a:r>
                </a:p>
              </p:txBody>
            </p:sp>
            <p:sp>
              <p:nvSpPr>
                <p:cNvPr id="349" name="c32"/>
                <p:cNvSpPr/>
                <p:nvPr/>
              </p:nvSpPr>
              <p:spPr>
                <a:xfrm>
                  <a:off x="0" y="716820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32</a:t>
                  </a:r>
                </a:p>
              </p:txBody>
            </p:sp>
            <p:sp>
              <p:nvSpPr>
                <p:cNvPr id="350" name="c33"/>
                <p:cNvSpPr/>
                <p:nvPr/>
              </p:nvSpPr>
              <p:spPr>
                <a:xfrm>
                  <a:off x="0" y="1234742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33</a:t>
                  </a:r>
                </a:p>
              </p:txBody>
            </p:sp>
            <p:sp>
              <p:nvSpPr>
                <p:cNvPr id="351" name="c34"/>
                <p:cNvSpPr/>
                <p:nvPr/>
              </p:nvSpPr>
              <p:spPr>
                <a:xfrm>
                  <a:off x="0" y="1716946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34</a:t>
                  </a:r>
                </a:p>
              </p:txBody>
            </p:sp>
            <p:sp>
              <p:nvSpPr>
                <p:cNvPr id="352" name="c35"/>
                <p:cNvSpPr/>
                <p:nvPr/>
              </p:nvSpPr>
              <p:spPr>
                <a:xfrm>
                  <a:off x="0" y="2234868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35</a:t>
                  </a:r>
                </a:p>
              </p:txBody>
            </p:sp>
            <p:sp>
              <p:nvSpPr>
                <p:cNvPr id="353" name="c36"/>
                <p:cNvSpPr/>
                <p:nvPr/>
              </p:nvSpPr>
              <p:spPr>
                <a:xfrm>
                  <a:off x="0" y="2717070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36</a:t>
                  </a:r>
                </a:p>
              </p:txBody>
            </p:sp>
            <p:sp>
              <p:nvSpPr>
                <p:cNvPr id="354" name="c37"/>
                <p:cNvSpPr/>
                <p:nvPr/>
              </p:nvSpPr>
              <p:spPr>
                <a:xfrm>
                  <a:off x="0" y="3181414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37</a:t>
                  </a:r>
                </a:p>
              </p:txBody>
            </p:sp>
            <p:sp>
              <p:nvSpPr>
                <p:cNvPr id="355" name="c38"/>
                <p:cNvSpPr/>
                <p:nvPr/>
              </p:nvSpPr>
              <p:spPr>
                <a:xfrm>
                  <a:off x="0" y="3681476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38</a:t>
                  </a:r>
                </a:p>
              </p:txBody>
            </p:sp>
            <p:sp>
              <p:nvSpPr>
                <p:cNvPr id="356" name="c39"/>
                <p:cNvSpPr/>
                <p:nvPr/>
              </p:nvSpPr>
              <p:spPr>
                <a:xfrm>
                  <a:off x="0" y="4181540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39</a:t>
                  </a:r>
                </a:p>
              </p:txBody>
            </p:sp>
          </p:grpSp>
        </p:grpSp>
        <p:grpSp>
          <p:nvGrpSpPr>
            <p:cNvPr id="435" name="成组"/>
            <p:cNvGrpSpPr/>
            <p:nvPr/>
          </p:nvGrpSpPr>
          <p:grpSpPr>
            <a:xfrm>
              <a:off x="839377" y="1095548"/>
              <a:ext cx="5311332" cy="5451541"/>
              <a:chOff x="0" y="0"/>
              <a:chExt cx="5311331" cy="5451540"/>
            </a:xfrm>
          </p:grpSpPr>
          <p:grpSp>
            <p:nvGrpSpPr>
              <p:cNvPr id="377" name="成组"/>
              <p:cNvGrpSpPr/>
              <p:nvPr/>
            </p:nvGrpSpPr>
            <p:grpSpPr>
              <a:xfrm>
                <a:off x="0" y="0"/>
                <a:ext cx="1308757" cy="5451541"/>
                <a:chOff x="0" y="0"/>
                <a:chExt cx="1308756" cy="5451540"/>
              </a:xfrm>
            </p:grpSpPr>
            <p:sp>
              <p:nvSpPr>
                <p:cNvPr id="359" name="矩形"/>
                <p:cNvSpPr/>
                <p:nvPr/>
              </p:nvSpPr>
              <p:spPr>
                <a:xfrm>
                  <a:off x="0" y="0"/>
                  <a:ext cx="542381" cy="491062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60" name="矩形"/>
                <p:cNvSpPr/>
                <p:nvPr/>
              </p:nvSpPr>
              <p:spPr>
                <a:xfrm>
                  <a:off x="0" y="500062"/>
                  <a:ext cx="542381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61" name="矩形"/>
                <p:cNvSpPr/>
                <p:nvPr/>
              </p:nvSpPr>
              <p:spPr>
                <a:xfrm>
                  <a:off x="0" y="1000125"/>
                  <a:ext cx="542381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62" name="矩形"/>
                <p:cNvSpPr/>
                <p:nvPr/>
              </p:nvSpPr>
              <p:spPr>
                <a:xfrm>
                  <a:off x="0" y="1482328"/>
                  <a:ext cx="542381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63" name="矩形"/>
                <p:cNvSpPr/>
                <p:nvPr/>
              </p:nvSpPr>
              <p:spPr>
                <a:xfrm>
                  <a:off x="0" y="1964531"/>
                  <a:ext cx="542381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64" name="矩形"/>
                <p:cNvSpPr/>
                <p:nvPr/>
              </p:nvSpPr>
              <p:spPr>
                <a:xfrm>
                  <a:off x="0" y="2464593"/>
                  <a:ext cx="542381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65" name="矩形"/>
                <p:cNvSpPr/>
                <p:nvPr/>
              </p:nvSpPr>
              <p:spPr>
                <a:xfrm>
                  <a:off x="0" y="2946797"/>
                  <a:ext cx="542381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66" name="矩形"/>
                <p:cNvSpPr/>
                <p:nvPr/>
              </p:nvSpPr>
              <p:spPr>
                <a:xfrm>
                  <a:off x="0" y="3446859"/>
                  <a:ext cx="542381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67" name="矩形"/>
                <p:cNvSpPr/>
                <p:nvPr/>
              </p:nvSpPr>
              <p:spPr>
                <a:xfrm>
                  <a:off x="0" y="3946922"/>
                  <a:ext cx="542381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68" name="α1"/>
                <p:cNvSpPr/>
                <p:nvPr/>
              </p:nvSpPr>
              <p:spPr>
                <a:xfrm>
                  <a:off x="38756" y="252476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α</a:t>
                  </a:r>
                  <a:r>
                    <a:rPr baseline="-5999"/>
                    <a:t>1</a:t>
                  </a:r>
                </a:p>
              </p:txBody>
            </p:sp>
            <p:sp>
              <p:nvSpPr>
                <p:cNvPr id="369" name="α2"/>
                <p:cNvSpPr/>
                <p:nvPr/>
              </p:nvSpPr>
              <p:spPr>
                <a:xfrm>
                  <a:off x="38756" y="71682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α</a:t>
                  </a:r>
                  <a:r>
                    <a:rPr baseline="-5999"/>
                    <a:t>2</a:t>
                  </a:r>
                </a:p>
              </p:txBody>
            </p:sp>
            <p:sp>
              <p:nvSpPr>
                <p:cNvPr id="370" name="α3"/>
                <p:cNvSpPr/>
                <p:nvPr/>
              </p:nvSpPr>
              <p:spPr>
                <a:xfrm>
                  <a:off x="38756" y="1234742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α</a:t>
                  </a:r>
                  <a:r>
                    <a:rPr baseline="-5999"/>
                    <a:t>3</a:t>
                  </a:r>
                </a:p>
              </p:txBody>
            </p:sp>
            <p:sp>
              <p:nvSpPr>
                <p:cNvPr id="371" name="α4"/>
                <p:cNvSpPr/>
                <p:nvPr/>
              </p:nvSpPr>
              <p:spPr>
                <a:xfrm>
                  <a:off x="38756" y="1716946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α</a:t>
                  </a:r>
                  <a:r>
                    <a:rPr baseline="-5999"/>
                    <a:t>4</a:t>
                  </a:r>
                </a:p>
              </p:txBody>
            </p:sp>
            <p:sp>
              <p:nvSpPr>
                <p:cNvPr id="372" name="α5"/>
                <p:cNvSpPr/>
                <p:nvPr/>
              </p:nvSpPr>
              <p:spPr>
                <a:xfrm>
                  <a:off x="38756" y="2234868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α</a:t>
                  </a:r>
                  <a:r>
                    <a:rPr baseline="-5999"/>
                    <a:t>5</a:t>
                  </a:r>
                </a:p>
              </p:txBody>
            </p:sp>
            <p:sp>
              <p:nvSpPr>
                <p:cNvPr id="373" name="α6"/>
                <p:cNvSpPr/>
                <p:nvPr/>
              </p:nvSpPr>
              <p:spPr>
                <a:xfrm>
                  <a:off x="38756" y="271707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α</a:t>
                  </a:r>
                  <a:r>
                    <a:rPr baseline="-5999"/>
                    <a:t>6</a:t>
                  </a:r>
                </a:p>
              </p:txBody>
            </p:sp>
            <p:sp>
              <p:nvSpPr>
                <p:cNvPr id="374" name="α7"/>
                <p:cNvSpPr/>
                <p:nvPr/>
              </p:nvSpPr>
              <p:spPr>
                <a:xfrm>
                  <a:off x="38756" y="3181414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α</a:t>
                  </a:r>
                  <a:r>
                    <a:rPr baseline="-5999"/>
                    <a:t>7</a:t>
                  </a:r>
                </a:p>
              </p:txBody>
            </p:sp>
            <p:sp>
              <p:nvSpPr>
                <p:cNvPr id="375" name="α8"/>
                <p:cNvSpPr/>
                <p:nvPr/>
              </p:nvSpPr>
              <p:spPr>
                <a:xfrm>
                  <a:off x="38756" y="3681476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α</a:t>
                  </a:r>
                  <a:r>
                    <a:rPr baseline="-5999"/>
                    <a:t>8</a:t>
                  </a:r>
                </a:p>
              </p:txBody>
            </p:sp>
            <p:sp>
              <p:nvSpPr>
                <p:cNvPr id="376" name="α9"/>
                <p:cNvSpPr/>
                <p:nvPr/>
              </p:nvSpPr>
              <p:spPr>
                <a:xfrm>
                  <a:off x="38756" y="418154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α</a:t>
                  </a:r>
                  <a:r>
                    <a:rPr baseline="-5999"/>
                    <a:t>9</a:t>
                  </a:r>
                </a:p>
              </p:txBody>
            </p:sp>
          </p:grpSp>
          <p:grpSp>
            <p:nvGrpSpPr>
              <p:cNvPr id="396" name="成组"/>
              <p:cNvGrpSpPr/>
              <p:nvPr/>
            </p:nvGrpSpPr>
            <p:grpSpPr>
              <a:xfrm>
                <a:off x="1327754" y="0"/>
                <a:ext cx="1393967" cy="5451541"/>
                <a:chOff x="0" y="0"/>
                <a:chExt cx="1393965" cy="5451540"/>
              </a:xfrm>
            </p:grpSpPr>
            <p:sp>
              <p:nvSpPr>
                <p:cNvPr id="378" name="矩形"/>
                <p:cNvSpPr/>
                <p:nvPr/>
              </p:nvSpPr>
              <p:spPr>
                <a:xfrm>
                  <a:off x="14679" y="0"/>
                  <a:ext cx="542383" cy="491062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79" name="矩形"/>
                <p:cNvSpPr/>
                <p:nvPr/>
              </p:nvSpPr>
              <p:spPr>
                <a:xfrm>
                  <a:off x="14679" y="500062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80" name="矩形"/>
                <p:cNvSpPr/>
                <p:nvPr/>
              </p:nvSpPr>
              <p:spPr>
                <a:xfrm>
                  <a:off x="14679" y="1000125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81" name="矩形"/>
                <p:cNvSpPr/>
                <p:nvPr/>
              </p:nvSpPr>
              <p:spPr>
                <a:xfrm>
                  <a:off x="14679" y="1482328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82" name="矩形"/>
                <p:cNvSpPr/>
                <p:nvPr/>
              </p:nvSpPr>
              <p:spPr>
                <a:xfrm>
                  <a:off x="14679" y="1964531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83" name="矩形"/>
                <p:cNvSpPr/>
                <p:nvPr/>
              </p:nvSpPr>
              <p:spPr>
                <a:xfrm>
                  <a:off x="14679" y="2464593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84" name="矩形"/>
                <p:cNvSpPr/>
                <p:nvPr/>
              </p:nvSpPr>
              <p:spPr>
                <a:xfrm>
                  <a:off x="14679" y="2946797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85" name="矩形"/>
                <p:cNvSpPr/>
                <p:nvPr/>
              </p:nvSpPr>
              <p:spPr>
                <a:xfrm>
                  <a:off x="14679" y="3446859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86" name="矩形"/>
                <p:cNvSpPr/>
                <p:nvPr/>
              </p:nvSpPr>
              <p:spPr>
                <a:xfrm>
                  <a:off x="14679" y="3946922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87" name="c11"/>
                <p:cNvSpPr/>
                <p:nvPr/>
              </p:nvSpPr>
              <p:spPr>
                <a:xfrm>
                  <a:off x="0" y="252476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11</a:t>
                  </a:r>
                </a:p>
              </p:txBody>
            </p:sp>
            <p:sp>
              <p:nvSpPr>
                <p:cNvPr id="388" name="c12"/>
                <p:cNvSpPr/>
                <p:nvPr/>
              </p:nvSpPr>
              <p:spPr>
                <a:xfrm>
                  <a:off x="0" y="716820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12</a:t>
                  </a:r>
                </a:p>
              </p:txBody>
            </p:sp>
            <p:sp>
              <p:nvSpPr>
                <p:cNvPr id="389" name="c13"/>
                <p:cNvSpPr/>
                <p:nvPr/>
              </p:nvSpPr>
              <p:spPr>
                <a:xfrm>
                  <a:off x="0" y="1234742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13</a:t>
                  </a:r>
                </a:p>
              </p:txBody>
            </p:sp>
            <p:sp>
              <p:nvSpPr>
                <p:cNvPr id="390" name="c14"/>
                <p:cNvSpPr/>
                <p:nvPr/>
              </p:nvSpPr>
              <p:spPr>
                <a:xfrm>
                  <a:off x="0" y="1716946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14</a:t>
                  </a:r>
                </a:p>
              </p:txBody>
            </p:sp>
            <p:sp>
              <p:nvSpPr>
                <p:cNvPr id="391" name="0"/>
                <p:cNvSpPr/>
                <p:nvPr/>
              </p:nvSpPr>
              <p:spPr>
                <a:xfrm>
                  <a:off x="123965" y="2234868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>
                  <a:lvl1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/>
                  <a:r>
                    <a:t>0</a:t>
                  </a:r>
                </a:p>
              </p:txBody>
            </p:sp>
            <p:sp>
              <p:nvSpPr>
                <p:cNvPr id="392" name="0"/>
                <p:cNvSpPr/>
                <p:nvPr/>
              </p:nvSpPr>
              <p:spPr>
                <a:xfrm>
                  <a:off x="123965" y="271707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>
                  <a:lvl1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/>
                  <a:r>
                    <a:t>0</a:t>
                  </a:r>
                </a:p>
              </p:txBody>
            </p:sp>
            <p:sp>
              <p:nvSpPr>
                <p:cNvPr id="393" name="0"/>
                <p:cNvSpPr/>
                <p:nvPr/>
              </p:nvSpPr>
              <p:spPr>
                <a:xfrm>
                  <a:off x="123965" y="3181414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>
                  <a:lvl1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/>
                  <a:r>
                    <a:t>0</a:t>
                  </a:r>
                </a:p>
              </p:txBody>
            </p:sp>
            <p:sp>
              <p:nvSpPr>
                <p:cNvPr id="394" name="0"/>
                <p:cNvSpPr/>
                <p:nvPr/>
              </p:nvSpPr>
              <p:spPr>
                <a:xfrm>
                  <a:off x="123965" y="3681476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>
                  <a:lvl1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/>
                  <a:r>
                    <a:t>0</a:t>
                  </a:r>
                </a:p>
              </p:txBody>
            </p:sp>
            <p:sp>
              <p:nvSpPr>
                <p:cNvPr id="395" name="0"/>
                <p:cNvSpPr/>
                <p:nvPr/>
              </p:nvSpPr>
              <p:spPr>
                <a:xfrm>
                  <a:off x="123965" y="418154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>
                  <a:lvl1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/>
                  <a:r>
                    <a:t>0</a:t>
                  </a:r>
                </a:p>
              </p:txBody>
            </p:sp>
          </p:grpSp>
          <p:grpSp>
            <p:nvGrpSpPr>
              <p:cNvPr id="415" name="成组"/>
              <p:cNvGrpSpPr/>
              <p:nvPr/>
            </p:nvGrpSpPr>
            <p:grpSpPr>
              <a:xfrm>
                <a:off x="2613630" y="0"/>
                <a:ext cx="1393967" cy="5451541"/>
                <a:chOff x="0" y="0"/>
                <a:chExt cx="1393965" cy="5451540"/>
              </a:xfrm>
            </p:grpSpPr>
            <p:sp>
              <p:nvSpPr>
                <p:cNvPr id="397" name="矩形"/>
                <p:cNvSpPr/>
                <p:nvPr/>
              </p:nvSpPr>
              <p:spPr>
                <a:xfrm>
                  <a:off x="14679" y="0"/>
                  <a:ext cx="542383" cy="491062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98" name="矩形"/>
                <p:cNvSpPr/>
                <p:nvPr/>
              </p:nvSpPr>
              <p:spPr>
                <a:xfrm>
                  <a:off x="14679" y="500062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399" name="矩形"/>
                <p:cNvSpPr/>
                <p:nvPr/>
              </p:nvSpPr>
              <p:spPr>
                <a:xfrm>
                  <a:off x="14679" y="1000125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00" name="矩形"/>
                <p:cNvSpPr/>
                <p:nvPr/>
              </p:nvSpPr>
              <p:spPr>
                <a:xfrm>
                  <a:off x="14679" y="1482328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01" name="矩形"/>
                <p:cNvSpPr/>
                <p:nvPr/>
              </p:nvSpPr>
              <p:spPr>
                <a:xfrm>
                  <a:off x="14679" y="1964531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02" name="矩形"/>
                <p:cNvSpPr/>
                <p:nvPr/>
              </p:nvSpPr>
              <p:spPr>
                <a:xfrm>
                  <a:off x="14679" y="2464593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03" name="矩形"/>
                <p:cNvSpPr/>
                <p:nvPr/>
              </p:nvSpPr>
              <p:spPr>
                <a:xfrm>
                  <a:off x="14679" y="2946797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04" name="矩形"/>
                <p:cNvSpPr/>
                <p:nvPr/>
              </p:nvSpPr>
              <p:spPr>
                <a:xfrm>
                  <a:off x="14679" y="3446859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05" name="矩形"/>
                <p:cNvSpPr/>
                <p:nvPr/>
              </p:nvSpPr>
              <p:spPr>
                <a:xfrm>
                  <a:off x="14679" y="3946922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06" name="0"/>
                <p:cNvSpPr/>
                <p:nvPr/>
              </p:nvSpPr>
              <p:spPr>
                <a:xfrm>
                  <a:off x="123965" y="252476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>
                  <a:lvl1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/>
                  <a:r>
                    <a:t>0</a:t>
                  </a:r>
                </a:p>
              </p:txBody>
            </p:sp>
            <p:sp>
              <p:nvSpPr>
                <p:cNvPr id="407" name="0"/>
                <p:cNvSpPr/>
                <p:nvPr/>
              </p:nvSpPr>
              <p:spPr>
                <a:xfrm>
                  <a:off x="123965" y="71682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>
                  <a:lvl1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/>
                  <a:r>
                    <a:t>0</a:t>
                  </a:r>
                </a:p>
              </p:txBody>
            </p:sp>
            <p:sp>
              <p:nvSpPr>
                <p:cNvPr id="408" name="0"/>
                <p:cNvSpPr/>
                <p:nvPr/>
              </p:nvSpPr>
              <p:spPr>
                <a:xfrm>
                  <a:off x="123965" y="1234742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>
                  <a:lvl1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/>
                  <a:r>
                    <a:t>0</a:t>
                  </a:r>
                </a:p>
              </p:txBody>
            </p:sp>
            <p:sp>
              <p:nvSpPr>
                <p:cNvPr id="409" name="0"/>
                <p:cNvSpPr/>
                <p:nvPr/>
              </p:nvSpPr>
              <p:spPr>
                <a:xfrm>
                  <a:off x="123965" y="1716946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>
                  <a:lvl1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/>
                  <a:r>
                    <a:t>0</a:t>
                  </a:r>
                </a:p>
              </p:txBody>
            </p:sp>
            <p:sp>
              <p:nvSpPr>
                <p:cNvPr id="410" name="c21"/>
                <p:cNvSpPr/>
                <p:nvPr/>
              </p:nvSpPr>
              <p:spPr>
                <a:xfrm>
                  <a:off x="0" y="2234868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21</a:t>
                  </a:r>
                </a:p>
              </p:txBody>
            </p:sp>
            <p:sp>
              <p:nvSpPr>
                <p:cNvPr id="411" name="c22"/>
                <p:cNvSpPr/>
                <p:nvPr/>
              </p:nvSpPr>
              <p:spPr>
                <a:xfrm>
                  <a:off x="0" y="2717070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22</a:t>
                  </a:r>
                </a:p>
              </p:txBody>
            </p:sp>
            <p:sp>
              <p:nvSpPr>
                <p:cNvPr id="412" name="c23"/>
                <p:cNvSpPr/>
                <p:nvPr/>
              </p:nvSpPr>
              <p:spPr>
                <a:xfrm>
                  <a:off x="0" y="3181414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23</a:t>
                  </a:r>
                </a:p>
              </p:txBody>
            </p:sp>
            <p:sp>
              <p:nvSpPr>
                <p:cNvPr id="413" name="0"/>
                <p:cNvSpPr/>
                <p:nvPr/>
              </p:nvSpPr>
              <p:spPr>
                <a:xfrm>
                  <a:off x="123965" y="3681476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>
                  <a:lvl1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/>
                  <a:r>
                    <a:t>0</a:t>
                  </a:r>
                </a:p>
              </p:txBody>
            </p:sp>
            <p:sp>
              <p:nvSpPr>
                <p:cNvPr id="414" name="0"/>
                <p:cNvSpPr/>
                <p:nvPr/>
              </p:nvSpPr>
              <p:spPr>
                <a:xfrm>
                  <a:off x="123965" y="418154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>
                  <a:lvl1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/>
                  <a:r>
                    <a:t>0</a:t>
                  </a:r>
                </a:p>
              </p:txBody>
            </p:sp>
          </p:grpSp>
          <p:grpSp>
            <p:nvGrpSpPr>
              <p:cNvPr id="434" name="成组"/>
              <p:cNvGrpSpPr/>
              <p:nvPr/>
            </p:nvGrpSpPr>
            <p:grpSpPr>
              <a:xfrm>
                <a:off x="3917365" y="0"/>
                <a:ext cx="1393967" cy="5451541"/>
                <a:chOff x="0" y="0"/>
                <a:chExt cx="1393965" cy="5451540"/>
              </a:xfrm>
            </p:grpSpPr>
            <p:sp>
              <p:nvSpPr>
                <p:cNvPr id="416" name="矩形"/>
                <p:cNvSpPr/>
                <p:nvPr/>
              </p:nvSpPr>
              <p:spPr>
                <a:xfrm>
                  <a:off x="14679" y="0"/>
                  <a:ext cx="542383" cy="491062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17" name="矩形"/>
                <p:cNvSpPr/>
                <p:nvPr/>
              </p:nvSpPr>
              <p:spPr>
                <a:xfrm>
                  <a:off x="14679" y="500062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18" name="矩形"/>
                <p:cNvSpPr/>
                <p:nvPr/>
              </p:nvSpPr>
              <p:spPr>
                <a:xfrm>
                  <a:off x="14679" y="1000125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19" name="矩形"/>
                <p:cNvSpPr/>
                <p:nvPr/>
              </p:nvSpPr>
              <p:spPr>
                <a:xfrm>
                  <a:off x="14679" y="1482328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20" name="矩形"/>
                <p:cNvSpPr/>
                <p:nvPr/>
              </p:nvSpPr>
              <p:spPr>
                <a:xfrm>
                  <a:off x="14679" y="1964531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21" name="矩形"/>
                <p:cNvSpPr/>
                <p:nvPr/>
              </p:nvSpPr>
              <p:spPr>
                <a:xfrm>
                  <a:off x="14679" y="2464593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22" name="矩形"/>
                <p:cNvSpPr/>
                <p:nvPr/>
              </p:nvSpPr>
              <p:spPr>
                <a:xfrm>
                  <a:off x="14679" y="2946797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23" name="矩形"/>
                <p:cNvSpPr/>
                <p:nvPr/>
              </p:nvSpPr>
              <p:spPr>
                <a:xfrm>
                  <a:off x="14679" y="3446859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24" name="矩形"/>
                <p:cNvSpPr/>
                <p:nvPr/>
              </p:nvSpPr>
              <p:spPr>
                <a:xfrm>
                  <a:off x="14679" y="3946922"/>
                  <a:ext cx="542383" cy="491063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l" defTabSz="1828800">
                    <a:defRPr sz="30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425" name="0"/>
                <p:cNvSpPr/>
                <p:nvPr/>
              </p:nvSpPr>
              <p:spPr>
                <a:xfrm>
                  <a:off x="123965" y="252476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>
                  <a:lvl1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/>
                  <a:r>
                    <a:t>0</a:t>
                  </a:r>
                </a:p>
              </p:txBody>
            </p:sp>
            <p:sp>
              <p:nvSpPr>
                <p:cNvPr id="426" name="0"/>
                <p:cNvSpPr/>
                <p:nvPr/>
              </p:nvSpPr>
              <p:spPr>
                <a:xfrm>
                  <a:off x="123965" y="71682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>
                  <a:lvl1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/>
                  <a:r>
                    <a:t>0</a:t>
                  </a:r>
                </a:p>
              </p:txBody>
            </p:sp>
            <p:sp>
              <p:nvSpPr>
                <p:cNvPr id="427" name="0"/>
                <p:cNvSpPr/>
                <p:nvPr/>
              </p:nvSpPr>
              <p:spPr>
                <a:xfrm>
                  <a:off x="123965" y="1234742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>
                  <a:lvl1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/>
                  <a:r>
                    <a:t>0</a:t>
                  </a:r>
                </a:p>
              </p:txBody>
            </p:sp>
            <p:sp>
              <p:nvSpPr>
                <p:cNvPr id="428" name="0"/>
                <p:cNvSpPr/>
                <p:nvPr/>
              </p:nvSpPr>
              <p:spPr>
                <a:xfrm>
                  <a:off x="123965" y="1716946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>
                  <a:lvl1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/>
                  <a:r>
                    <a:t>0</a:t>
                  </a:r>
                </a:p>
              </p:txBody>
            </p:sp>
            <p:sp>
              <p:nvSpPr>
                <p:cNvPr id="429" name="0"/>
                <p:cNvSpPr/>
                <p:nvPr/>
              </p:nvSpPr>
              <p:spPr>
                <a:xfrm>
                  <a:off x="123965" y="2234868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>
                  <a:lvl1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/>
                  <a:r>
                    <a:t>0</a:t>
                  </a:r>
                </a:p>
              </p:txBody>
            </p:sp>
            <p:sp>
              <p:nvSpPr>
                <p:cNvPr id="430" name="0"/>
                <p:cNvSpPr/>
                <p:nvPr/>
              </p:nvSpPr>
              <p:spPr>
                <a:xfrm>
                  <a:off x="123965" y="271707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>
                  <a:lvl1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/>
                  <a:r>
                    <a:t>0</a:t>
                  </a:r>
                </a:p>
              </p:txBody>
            </p:sp>
            <p:sp>
              <p:nvSpPr>
                <p:cNvPr id="431" name="0"/>
                <p:cNvSpPr/>
                <p:nvPr/>
              </p:nvSpPr>
              <p:spPr>
                <a:xfrm>
                  <a:off x="123965" y="3181414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>
                  <a:lvl1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/>
                  <a:r>
                    <a:t>0</a:t>
                  </a:r>
                </a:p>
              </p:txBody>
            </p:sp>
            <p:sp>
              <p:nvSpPr>
                <p:cNvPr id="432" name="c31"/>
                <p:cNvSpPr/>
                <p:nvPr/>
              </p:nvSpPr>
              <p:spPr>
                <a:xfrm>
                  <a:off x="0" y="3681476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31</a:t>
                  </a:r>
                </a:p>
              </p:txBody>
            </p:sp>
            <p:sp>
              <p:nvSpPr>
                <p:cNvPr id="433" name="c32"/>
                <p:cNvSpPr/>
                <p:nvPr/>
              </p:nvSpPr>
              <p:spPr>
                <a:xfrm>
                  <a:off x="0" y="4181540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71438" tIns="71438" rIns="71438" bIns="71438" numCol="1" anchor="ctr">
                  <a:spAutoFit/>
                </a:bodyPr>
                <a:lstStyle/>
                <a:p>
                  <a:pPr algn="l" defTabSz="1828800">
                    <a:defRPr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c</a:t>
                  </a:r>
                  <a:r>
                    <a:rPr baseline="-5999"/>
                    <a:t>32</a:t>
                  </a:r>
                </a:p>
              </p:txBody>
            </p:sp>
          </p:grpSp>
        </p:grpSp>
      </p:grpSp>
      <p:sp>
        <p:nvSpPr>
          <p:cNvPr id="437" name="9个Primitive函数收缩为3个Contracted函数"/>
          <p:cNvSpPr txBox="1"/>
          <p:nvPr/>
        </p:nvSpPr>
        <p:spPr>
          <a:xfrm>
            <a:off x="4014115" y="11970768"/>
            <a:ext cx="11651558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9个Primitive函数收缩为3个Contracted函数</a:t>
            </a:r>
          </a:p>
        </p:txBody>
      </p:sp>
      <p:sp>
        <p:nvSpPr>
          <p:cNvPr id="438" name="ANO系列基组"/>
          <p:cNvSpPr txBox="1"/>
          <p:nvPr/>
        </p:nvSpPr>
        <p:spPr>
          <a:xfrm>
            <a:off x="20643381" y="8398578"/>
            <a:ext cx="3027830" cy="81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1828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ANO</a:t>
            </a:r>
            <a:r>
              <a:t>系列基组</a:t>
            </a:r>
          </a:p>
        </p:txBody>
      </p:sp>
      <p:sp>
        <p:nvSpPr>
          <p:cNvPr id="439" name="3-21G,6-31G, etc.…"/>
          <p:cNvSpPr txBox="1"/>
          <p:nvPr/>
        </p:nvSpPr>
        <p:spPr>
          <a:xfrm>
            <a:off x="456109" y="7741832"/>
            <a:ext cx="3994692" cy="176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l" defTabSz="1828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3-21G,6-31G, etc.</a:t>
            </a:r>
          </a:p>
          <a:p>
            <a:pPr algn="l" defTabSz="1828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cc-pVXZ,</a:t>
            </a:r>
          </a:p>
          <a:p>
            <a:pPr algn="l" defTabSz="1828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Def2-family</a:t>
            </a:r>
          </a:p>
        </p:txBody>
      </p:sp>
      <p:pic>
        <p:nvPicPr>
          <p:cNvPr id="440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61150" y="2095500"/>
            <a:ext cx="10049324" cy="1066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5" name="1. 基函数简介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基函数简介</a:t>
            </a:r>
          </a:p>
        </p:txBody>
      </p:sp>
      <p:sp>
        <p:nvSpPr>
          <p:cNvPr id="446" name="高斯基函数的特点"/>
          <p:cNvSpPr txBox="1"/>
          <p:nvPr/>
        </p:nvSpPr>
        <p:spPr>
          <a:xfrm>
            <a:off x="456109" y="1784257"/>
            <a:ext cx="5085081" cy="1033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高斯基函数的特点</a:t>
            </a:r>
          </a:p>
        </p:txBody>
      </p:sp>
      <p:pic>
        <p:nvPicPr>
          <p:cNvPr id="447" name="image43.png" descr="image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6992" y="2600708"/>
            <a:ext cx="12350016" cy="9250213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中心相距远的一对高斯基函数，重叠为0，可以忽略…"/>
          <p:cNvSpPr txBox="1"/>
          <p:nvPr/>
        </p:nvSpPr>
        <p:spPr>
          <a:xfrm>
            <a:off x="1375989" y="11912724"/>
            <a:ext cx="12493746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marL="685800" indent="-685800" algn="l" defTabSz="1828800">
              <a:buClr>
                <a:srgbClr val="000000"/>
              </a:buClr>
              <a:buSzPct val="100000"/>
              <a:buChar char="➢"/>
              <a:defRPr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中心相距远的一对高斯基函数，重叠为</a:t>
            </a:r>
            <a:r>
              <a:t>0</a:t>
            </a:r>
            <a:r>
              <a:t>，可以忽略</a:t>
            </a:r>
          </a:p>
          <a:p>
            <a:pPr marL="685800" indent="-685800" algn="l" defTabSz="1828800">
              <a:buClr>
                <a:srgbClr val="000000"/>
              </a:buClr>
              <a:buSzPct val="100000"/>
              <a:buChar char="➢"/>
              <a:defRPr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对于大分子，有效高斯基函数对的数目正比于</a:t>
            </a:r>
            <a:r>
              <a:t>O(N)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3" name="1. 基函数简介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基函数简介</a:t>
            </a:r>
          </a:p>
        </p:txBody>
      </p:sp>
      <p:sp>
        <p:nvSpPr>
          <p:cNvPr id="454" name="高斯乘积定理 (Gaussian Product Theorem)"/>
          <p:cNvSpPr txBox="1"/>
          <p:nvPr/>
        </p:nvSpPr>
        <p:spPr>
          <a:xfrm>
            <a:off x="848111" y="3084089"/>
            <a:ext cx="11844439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高斯乘积定理 (Gaussian Product Theorem)</a:t>
            </a:r>
          </a:p>
        </p:txBody>
      </p:sp>
      <p:sp>
        <p:nvSpPr>
          <p:cNvPr id="455" name="为了书写简单，我们用"/>
          <p:cNvSpPr txBox="1"/>
          <p:nvPr/>
        </p:nvSpPr>
        <p:spPr>
          <a:xfrm>
            <a:off x="16034540" y="4483293"/>
            <a:ext cx="6264277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为了书写简单，我们用</a:t>
            </a:r>
          </a:p>
        </p:txBody>
      </p:sp>
      <p:pic>
        <p:nvPicPr>
          <p:cNvPr id="456" name="image44.png" descr="image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34540" y="6093497"/>
            <a:ext cx="3424431" cy="1548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image45.png" descr="image4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9755" y="4616503"/>
            <a:ext cx="12981062" cy="9378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image46.png" descr="image4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38733" y="6093497"/>
            <a:ext cx="6261441" cy="3819875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利用GPT，两个不同中心的Guassian基函合并为中心位于P的Gaussian基函数"/>
          <p:cNvSpPr txBox="1"/>
          <p:nvPr/>
        </p:nvSpPr>
        <p:spPr>
          <a:xfrm>
            <a:off x="11632197" y="9462999"/>
            <a:ext cx="11903692" cy="1864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利用GPT，两个不同中心的Guassian基函合并为中心位于P的Gaussian基函数</a:t>
            </a:r>
          </a:p>
        </p:txBody>
      </p:sp>
      <p:pic>
        <p:nvPicPr>
          <p:cNvPr id="460" name="image47.png" descr="image4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888177" y="7945783"/>
            <a:ext cx="4378387" cy="7960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5" name="1. 基函数简介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基函数简介</a:t>
            </a:r>
          </a:p>
        </p:txBody>
      </p:sp>
      <p:sp>
        <p:nvSpPr>
          <p:cNvPr id="466" name="高斯基函数求导"/>
          <p:cNvSpPr txBox="1"/>
          <p:nvPr/>
        </p:nvSpPr>
        <p:spPr>
          <a:xfrm>
            <a:off x="1473862" y="3402803"/>
            <a:ext cx="4435477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高斯基函数求导</a:t>
            </a:r>
          </a:p>
        </p:txBody>
      </p:sp>
      <p:pic>
        <p:nvPicPr>
          <p:cNvPr id="467" name="image48.png" descr="image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88690" y="5087575"/>
            <a:ext cx="15503624" cy="2337577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高斯积分的递推公式利用了高斯基函数求导的特性"/>
          <p:cNvSpPr txBox="1"/>
          <p:nvPr/>
        </p:nvSpPr>
        <p:spPr>
          <a:xfrm>
            <a:off x="1473863" y="8241342"/>
            <a:ext cx="13579477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高斯积分的递推公式利用了高斯基函数求导的特性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目录"/>
          <p:cNvSpPr txBox="1"/>
          <p:nvPr>
            <p:ph type="title"/>
          </p:nvPr>
        </p:nvSpPr>
        <p:spPr>
          <a:xfrm>
            <a:off x="3205733" y="690661"/>
            <a:ext cx="9057089" cy="1642568"/>
          </a:xfrm>
          <a:prstGeom prst="rect">
            <a:avLst/>
          </a:prstGeom>
        </p:spPr>
        <p:txBody>
          <a:bodyPr/>
          <a:lstStyle>
            <a:lvl1pPr defTabSz="2096971">
              <a:defRPr b="1" spc="-171" sz="8600">
                <a:solidFill>
                  <a:srgbClr val="005493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目录</a:t>
            </a:r>
          </a:p>
        </p:txBody>
      </p:sp>
      <p:sp>
        <p:nvSpPr>
          <p:cNvPr id="473" name="线条"/>
          <p:cNvSpPr/>
          <p:nvPr/>
        </p:nvSpPr>
        <p:spPr>
          <a:xfrm>
            <a:off x="1910788" y="2594668"/>
            <a:ext cx="22520972" cy="1"/>
          </a:xfrm>
          <a:prstGeom prst="line">
            <a:avLst/>
          </a:prstGeom>
          <a:ln w="63500">
            <a:solidFill>
              <a:srgbClr val="FF7E79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74" name="基函数简介…"/>
          <p:cNvSpPr txBox="1"/>
          <p:nvPr>
            <p:ph type="body" sz="half" idx="4294967295"/>
          </p:nvPr>
        </p:nvSpPr>
        <p:spPr>
          <a:xfrm>
            <a:off x="3684374" y="3634283"/>
            <a:ext cx="16080970" cy="8266024"/>
          </a:xfrm>
          <a:prstGeom prst="rect">
            <a:avLst/>
          </a:prstGeom>
        </p:spPr>
        <p:txBody>
          <a:bodyPr anchor="ctr"/>
          <a:lstStyle/>
          <a:p>
            <a:pPr marL="876904" indent="-876904" defTabSz="825500">
              <a:lnSpc>
                <a:spcPct val="150000"/>
              </a:lnSpc>
              <a:spcBef>
                <a:spcPts val="0"/>
              </a:spcBef>
              <a:buSzPct val="100000"/>
              <a:buAutoNum type="arabicPeriod" startAt="1"/>
              <a:defRPr b="1" sz="6400">
                <a:solidFill>
                  <a:srgbClr val="005493"/>
                </a:solidFill>
              </a:defRPr>
            </a:pPr>
            <a:r>
              <a:t>基函数简介</a:t>
            </a:r>
          </a:p>
          <a:p>
            <a:pPr marL="876904" indent="-876904" defTabSz="825500">
              <a:lnSpc>
                <a:spcPct val="150000"/>
              </a:lnSpc>
              <a:spcBef>
                <a:spcPts val="0"/>
              </a:spcBef>
              <a:buSzPct val="100000"/>
              <a:buAutoNum type="arabicPeriod" startAt="1"/>
              <a:defRPr b="1" sz="6400">
                <a:solidFill>
                  <a:srgbClr val="005493"/>
                </a:solidFill>
              </a:defRPr>
            </a:pPr>
            <a:r>
              <a:t>原子轨道积分及计算</a:t>
            </a:r>
          </a:p>
          <a:p>
            <a:pPr marL="876904" indent="-876904" defTabSz="825500">
              <a:lnSpc>
                <a:spcPct val="150000"/>
              </a:lnSpc>
              <a:spcBef>
                <a:spcPts val="0"/>
              </a:spcBef>
              <a:buSzPct val="100000"/>
              <a:buAutoNum type="arabicPeriod" startAt="1"/>
              <a:defRPr b="1" sz="6400">
                <a:solidFill>
                  <a:srgbClr val="005493"/>
                </a:solidFill>
              </a:defRPr>
            </a:pPr>
            <a:r>
              <a:t>积分计算的其他问题</a:t>
            </a:r>
          </a:p>
          <a:p>
            <a:pPr marL="876904" indent="-876904" defTabSz="825500">
              <a:lnSpc>
                <a:spcPct val="150000"/>
              </a:lnSpc>
              <a:spcBef>
                <a:spcPts val="0"/>
              </a:spcBef>
              <a:buSzPct val="100000"/>
              <a:buAutoNum type="arabicPeriod" startAt="1"/>
              <a:defRPr b="1" sz="6400">
                <a:solidFill>
                  <a:srgbClr val="005493"/>
                </a:solidFill>
              </a:defRPr>
            </a:pPr>
            <a:r>
              <a:t>RI近似与三中心积分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7" name="2. 原子轨道积分及计算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原子轨道积分及计算</a:t>
            </a:r>
          </a:p>
        </p:txBody>
      </p:sp>
      <p:pic>
        <p:nvPicPr>
          <p:cNvPr id="478" name="image49.png" descr="image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690" y="10527530"/>
            <a:ext cx="18667537" cy="1922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image50.png" descr="image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540" y="7223172"/>
            <a:ext cx="14337051" cy="2124839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重叠积分"/>
          <p:cNvSpPr txBox="1"/>
          <p:nvPr/>
        </p:nvSpPr>
        <p:spPr>
          <a:xfrm>
            <a:off x="11313501" y="2075235"/>
            <a:ext cx="3066827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重叠积分</a:t>
            </a:r>
          </a:p>
        </p:txBody>
      </p:sp>
      <p:sp>
        <p:nvSpPr>
          <p:cNvPr id="481" name="动能积分"/>
          <p:cNvSpPr txBox="1"/>
          <p:nvPr/>
        </p:nvSpPr>
        <p:spPr>
          <a:xfrm>
            <a:off x="14380329" y="4841486"/>
            <a:ext cx="2752548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动能积分</a:t>
            </a:r>
          </a:p>
        </p:txBody>
      </p:sp>
      <p:sp>
        <p:nvSpPr>
          <p:cNvPr id="482" name="核吸引积分"/>
          <p:cNvSpPr txBox="1"/>
          <p:nvPr/>
        </p:nvSpPr>
        <p:spPr>
          <a:xfrm>
            <a:off x="16433990" y="7584066"/>
            <a:ext cx="3501225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核吸引积分</a:t>
            </a:r>
          </a:p>
        </p:txBody>
      </p:sp>
      <p:pic>
        <p:nvPicPr>
          <p:cNvPr id="483" name="image51.png" descr="image5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9691" y="4523614"/>
            <a:ext cx="12519788" cy="1754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52.png" descr="image5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1537" y="1847960"/>
            <a:ext cx="9278103" cy="1730184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双电子排斥积分"/>
          <p:cNvSpPr txBox="1"/>
          <p:nvPr/>
        </p:nvSpPr>
        <p:spPr>
          <a:xfrm>
            <a:off x="17650772" y="11953288"/>
            <a:ext cx="4568885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双电子排斥积分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8" name="2. 原子轨道积分及计算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原子轨道积分及计算</a:t>
            </a:r>
          </a:p>
        </p:txBody>
      </p:sp>
      <p:sp>
        <p:nvSpPr>
          <p:cNvPr id="489" name="重叠积分"/>
          <p:cNvSpPr txBox="1"/>
          <p:nvPr/>
        </p:nvSpPr>
        <p:spPr>
          <a:xfrm>
            <a:off x="12396177" y="3133915"/>
            <a:ext cx="2606677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重叠积分</a:t>
            </a:r>
          </a:p>
        </p:txBody>
      </p:sp>
      <p:pic>
        <p:nvPicPr>
          <p:cNvPr id="490" name="image52.png" descr="image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4838" y="2835714"/>
            <a:ext cx="8527322" cy="1590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image53.png" descr="image5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4838" y="6038825"/>
            <a:ext cx="18169527" cy="3618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2. 原子轨道积分及计算 — 重叠积分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原子轨道积分及计算 — 重叠积分</a:t>
            </a:r>
          </a:p>
        </p:txBody>
      </p:sp>
      <p:pic>
        <p:nvPicPr>
          <p:cNvPr id="497" name="image54.png" descr="image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77237" y="6675119"/>
            <a:ext cx="13769327" cy="5253855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首先利用GTP"/>
          <p:cNvSpPr txBox="1"/>
          <p:nvPr/>
        </p:nvSpPr>
        <p:spPr>
          <a:xfrm>
            <a:off x="487130" y="2036616"/>
            <a:ext cx="3859810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首先利用GTP</a:t>
            </a:r>
          </a:p>
        </p:txBody>
      </p:sp>
      <p:sp>
        <p:nvSpPr>
          <p:cNvPr id="499" name="线条"/>
          <p:cNvSpPr/>
          <p:nvPr/>
        </p:nvSpPr>
        <p:spPr>
          <a:xfrm>
            <a:off x="6087047" y="9302046"/>
            <a:ext cx="14349703" cy="76180"/>
          </a:xfrm>
          <a:prstGeom prst="line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0" tIns="0" rIns="0" bIns="0"/>
          <a:lstStyle/>
          <a:p>
            <a:pPr algn="l" defTabSz="914400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500" name="image55.png" descr="image5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76890" y="4363485"/>
            <a:ext cx="18709065" cy="9011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2. 原子轨道积分及计算 — 重叠积分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原子轨道积分及计算 — 重叠积分</a:t>
            </a:r>
          </a:p>
        </p:txBody>
      </p:sp>
      <p:sp>
        <p:nvSpPr>
          <p:cNvPr id="506" name="一维积分的递推关系(HRR - Horizontal recurrence relation)"/>
          <p:cNvSpPr txBox="1"/>
          <p:nvPr/>
        </p:nvSpPr>
        <p:spPr>
          <a:xfrm>
            <a:off x="639530" y="2036616"/>
            <a:ext cx="15906652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一维积分的递推关系(HRR - Horizontal recurrence relation)</a:t>
            </a:r>
          </a:p>
        </p:txBody>
      </p:sp>
      <p:pic>
        <p:nvPicPr>
          <p:cNvPr id="507" name="image56.png" descr="image5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1853" y="3442663"/>
            <a:ext cx="19727644" cy="819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08" name="image57.png" descr="image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37263" y="8561958"/>
            <a:ext cx="11616625" cy="1366664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可根据下式推出"/>
          <p:cNvSpPr txBox="1"/>
          <p:nvPr/>
        </p:nvSpPr>
        <p:spPr>
          <a:xfrm>
            <a:off x="417227" y="4674159"/>
            <a:ext cx="4435478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可根据下式推出</a:t>
            </a:r>
          </a:p>
        </p:txBody>
      </p:sp>
      <p:pic>
        <p:nvPicPr>
          <p:cNvPr id="510" name="image58.png" descr="image5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6349" y="6159096"/>
            <a:ext cx="22882623" cy="1762915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定义"/>
          <p:cNvSpPr txBox="1"/>
          <p:nvPr/>
        </p:nvSpPr>
        <p:spPr>
          <a:xfrm>
            <a:off x="417227" y="9892496"/>
            <a:ext cx="1387477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定义</a:t>
            </a:r>
          </a:p>
        </p:txBody>
      </p:sp>
      <p:pic>
        <p:nvPicPr>
          <p:cNvPr id="512" name="image57.png" descr="image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37263" y="10919387"/>
            <a:ext cx="11616625" cy="1366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image59.png" descr="image5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174458" y="11288062"/>
            <a:ext cx="8519130" cy="6252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了解矩阵-矩阵乘法，编写矩阵乘法程序，并与MKL和Netlib的dgemm对照；…"/>
          <p:cNvSpPr txBox="1"/>
          <p:nvPr>
            <p:ph type="body" idx="1"/>
          </p:nvPr>
        </p:nvSpPr>
        <p:spPr>
          <a:xfrm>
            <a:off x="960655" y="2857492"/>
            <a:ext cx="22462690" cy="8946170"/>
          </a:xfrm>
          <a:prstGeom prst="rect">
            <a:avLst/>
          </a:prstGeom>
        </p:spPr>
        <p:txBody>
          <a:bodyPr/>
          <a:lstStyle/>
          <a:p>
            <a:pPr marL="702310" indent="-702310" defTabSz="1926287">
              <a:spcBef>
                <a:spcPts val="3500"/>
              </a:spcBef>
              <a:buSzPct val="100000"/>
              <a:buAutoNum type="arabicPeriod" startAt="1"/>
              <a:defRPr sz="3792"/>
            </a:pPr>
            <a:r>
              <a:t>了解矩阵-矩阵乘法，编写矩阵乘法程序，并与MKL和Netlib的dgemm对照； </a:t>
            </a:r>
          </a:p>
          <a:p>
            <a:pPr marL="702310" indent="-702310" defTabSz="1926287">
              <a:spcBef>
                <a:spcPts val="3500"/>
              </a:spcBef>
              <a:buSzPct val="100000"/>
              <a:buAutoNum type="arabicPeriod" startAt="1"/>
              <a:defRPr sz="3792"/>
            </a:pPr>
            <a:r>
              <a:t>了解高斯基函数，学习单、双电子积分的计算方法，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编写单电子重叠，动能的计算程序</a:t>
            </a:r>
            <a:r>
              <a:t>；</a:t>
            </a:r>
          </a:p>
          <a:p>
            <a:pPr marL="702310" indent="-702310" defTabSz="1926287">
              <a:spcBef>
                <a:spcPts val="3500"/>
              </a:spcBef>
              <a:buSzPct val="100000"/>
              <a:buAutoNum type="arabicPeriod" startAt="1"/>
              <a:defRPr sz="3792"/>
            </a:pPr>
            <a:r>
              <a:t>了解原子轨道的单、双电子积分如何存储；</a:t>
            </a:r>
          </a:p>
          <a:p>
            <a:pPr marL="702310" indent="-702310" defTabSz="1926287">
              <a:spcBef>
                <a:spcPts val="3500"/>
              </a:spcBef>
              <a:buSzPct val="100000"/>
              <a:buAutoNum type="arabicPeriod" startAt="1"/>
              <a:defRPr sz="3792"/>
            </a:pPr>
            <a:r>
              <a:t>利用自己编写的单电子积分程序计算积分，和给定的双电子积分，采用Hcore猜测，</a:t>
            </a:r>
            <a:r>
              <a:rPr>
                <a:solidFill>
                  <a:srgbClr val="FF2600"/>
                </a:solidFill>
              </a:rPr>
              <a:t>编写一个Hartree-Fock程序；</a:t>
            </a:r>
          </a:p>
          <a:p>
            <a:pPr marL="702310" indent="-702310" defTabSz="1926287">
              <a:spcBef>
                <a:spcPts val="3500"/>
              </a:spcBef>
              <a:buSzPct val="100000"/>
              <a:buAutoNum type="arabicPeriod" startAt="1"/>
              <a:defRPr sz="3792"/>
            </a:pPr>
            <a:r>
              <a:t>了解RI算法，读取RI积分，编写Hartree-Fock程序</a:t>
            </a:r>
          </a:p>
          <a:p>
            <a:pPr marL="702310" indent="-702310" defTabSz="1926287">
              <a:spcBef>
                <a:spcPts val="3500"/>
              </a:spcBef>
              <a:buSzPct val="100000"/>
              <a:buAutoNum type="arabicPeriod" startAt="1"/>
              <a:defRPr sz="3792"/>
            </a:pPr>
            <a:r>
              <a:t>了解当使用分子点群时，积分如何存储，读取积分编写Hartree-Fock程序；</a:t>
            </a:r>
          </a:p>
          <a:p>
            <a:pPr marL="702310" indent="-702310" defTabSz="1926287">
              <a:spcBef>
                <a:spcPts val="3500"/>
              </a:spcBef>
              <a:buSzPct val="100000"/>
              <a:buAutoNum type="arabicPeriod" startAt="1"/>
              <a:defRPr sz="3792">
                <a:solidFill>
                  <a:srgbClr val="FF2600"/>
                </a:solidFill>
              </a:defRPr>
            </a:pPr>
            <a:r>
              <a:t>了解原子轨道(对称匹配轨道)到分子轨道的积分变换，编写原子到分子轨道积分变换程序；</a:t>
            </a:r>
          </a:p>
          <a:p>
            <a:pPr marL="702310" indent="-702310" defTabSz="1926287">
              <a:spcBef>
                <a:spcPts val="3500"/>
              </a:spcBef>
              <a:buSzPct val="100000"/>
              <a:buAutoNum type="arabicPeriod" startAt="1"/>
              <a:defRPr sz="3792">
                <a:solidFill>
                  <a:srgbClr val="FF2600"/>
                </a:solidFill>
              </a:defRPr>
            </a:pPr>
            <a:r>
              <a:t>利用分子轨道积分，编写MP2程序。</a:t>
            </a:r>
          </a:p>
        </p:txBody>
      </p:sp>
      <p:sp>
        <p:nvSpPr>
          <p:cNvPr id="18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9" name="学习目标"/>
          <p:cNvSpPr txBox="1"/>
          <p:nvPr>
            <p:ph type="title" idx="4294967295"/>
          </p:nvPr>
        </p:nvSpPr>
        <p:spPr>
          <a:xfrm>
            <a:off x="10063259" y="287149"/>
            <a:ext cx="4257482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学习目标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8" name="2. 原子轨道积分及计算 — 重叠积分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原子轨道积分及计算 — 重叠积分</a:t>
            </a:r>
          </a:p>
        </p:txBody>
      </p:sp>
      <p:grpSp>
        <p:nvGrpSpPr>
          <p:cNvPr id="522" name="成组"/>
          <p:cNvGrpSpPr/>
          <p:nvPr/>
        </p:nvGrpSpPr>
        <p:grpSpPr>
          <a:xfrm>
            <a:off x="1009689" y="2473850"/>
            <a:ext cx="7135751" cy="1673293"/>
            <a:chOff x="0" y="93595"/>
            <a:chExt cx="7135749" cy="1673292"/>
          </a:xfrm>
        </p:grpSpPr>
        <p:sp>
          <p:nvSpPr>
            <p:cNvPr id="519" name="计算     ，需要先计算       ，需要另一个递推关系(VRR - vertical recurrence relation)"/>
            <p:cNvSpPr/>
            <p:nvPr/>
          </p:nvSpPr>
          <p:spPr>
            <a:xfrm>
              <a:off x="0" y="496888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8" tIns="71438" rIns="71438" bIns="71438" numCol="1" anchor="ctr">
              <a:spAutoFit/>
            </a:bodyPr>
            <a:lstStyle>
              <a:lvl1pPr algn="l" defTabSz="1828800">
                <a:defRPr sz="4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计算     ，需要先计算       ，需要另一个递推关系(VRR - vertical recurrence relation)    </a:t>
              </a:r>
            </a:p>
          </p:txBody>
        </p:sp>
        <p:pic>
          <p:nvPicPr>
            <p:cNvPr id="520" name="image60.png" descr="image60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91282" y="93595"/>
              <a:ext cx="839830" cy="8398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1" name="image61.png" descr="image6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872229" y="93595"/>
              <a:ext cx="1263521" cy="874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23" name="image62.png" descr="image6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36632" y="4437719"/>
            <a:ext cx="8976554" cy="1114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image63.png" descr="image6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945052" y="4392148"/>
            <a:ext cx="7365056" cy="1328127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可根据下式推出"/>
          <p:cNvSpPr txBox="1"/>
          <p:nvPr/>
        </p:nvSpPr>
        <p:spPr>
          <a:xfrm>
            <a:off x="962040" y="6361111"/>
            <a:ext cx="4435477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可根据下式推出</a:t>
            </a:r>
          </a:p>
        </p:txBody>
      </p:sp>
      <p:pic>
        <p:nvPicPr>
          <p:cNvPr id="526" name="image64.png" descr="image6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952611" y="7806696"/>
            <a:ext cx="6853493" cy="5143441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线条"/>
          <p:cNvSpPr/>
          <p:nvPr/>
        </p:nvSpPr>
        <p:spPr>
          <a:xfrm>
            <a:off x="3936631" y="5962361"/>
            <a:ext cx="17869471" cy="102453"/>
          </a:xfrm>
          <a:prstGeom prst="line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0" tIns="0" rIns="0" bIns="0"/>
          <a:lstStyle/>
          <a:p>
            <a:pPr algn="l" defTabSz="914400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528" name="image65.pdf" descr="image65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68286" y="7962758"/>
            <a:ext cx="11696097" cy="5020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3" name="2. 原子轨道积分及计算 — 重叠积分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原子轨道积分及计算 — 重叠积分</a:t>
            </a:r>
          </a:p>
        </p:txBody>
      </p:sp>
      <p:pic>
        <p:nvPicPr>
          <p:cNvPr id="534" name="image63.png" descr="image6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62286" y="7840784"/>
            <a:ext cx="7742920" cy="1396267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1 Pick up a pair of primitive GTO with exponential coefficients α, β at nuclear A and B"/>
          <p:cNvSpPr txBox="1"/>
          <p:nvPr/>
        </p:nvSpPr>
        <p:spPr>
          <a:xfrm>
            <a:off x="1009691" y="1777488"/>
            <a:ext cx="17451464" cy="661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 Pick up a pair of primitive GTO with exponential coefficients α, β at nuclear A and B </a:t>
            </a:r>
          </a:p>
        </p:txBody>
      </p:sp>
      <p:pic>
        <p:nvPicPr>
          <p:cNvPr id="536" name="image66.png" descr="image6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44026" y="2768807"/>
            <a:ext cx="11735710" cy="867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image67.png" descr="image6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44021" y="4004080"/>
            <a:ext cx="11611801" cy="867347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2 Perform GTP"/>
          <p:cNvSpPr txBox="1"/>
          <p:nvPr/>
        </p:nvSpPr>
        <p:spPr>
          <a:xfrm>
            <a:off x="1134283" y="4760856"/>
            <a:ext cx="3242322" cy="661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 Perform GTP</a:t>
            </a:r>
          </a:p>
        </p:txBody>
      </p:sp>
      <p:pic>
        <p:nvPicPr>
          <p:cNvPr id="539" name="image68.png" descr="image6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138173" y="5560414"/>
            <a:ext cx="3827791" cy="850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image69.png" descr="image6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076310" y="5288726"/>
            <a:ext cx="5286011" cy="1649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1" name="image70.png" descr="image70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937933" y="5450907"/>
            <a:ext cx="7083601" cy="1046951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3 Calculate G0 and implement recursion relation of G"/>
          <p:cNvSpPr txBox="1"/>
          <p:nvPr/>
        </p:nvSpPr>
        <p:spPr>
          <a:xfrm>
            <a:off x="1134283" y="6971904"/>
            <a:ext cx="10858527" cy="661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/>
          <a:p>
            <a:pPr algn="l" defTabSz="1828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3 Calculate G</a:t>
            </a:r>
            <a:r>
              <a:rPr baseline="-5999"/>
              <a:t>0</a:t>
            </a:r>
            <a:r>
              <a:t> and implement recursion relation of G</a:t>
            </a:r>
          </a:p>
        </p:txBody>
      </p:sp>
      <p:sp>
        <p:nvSpPr>
          <p:cNvPr id="543" name="4 Implement recursion relation of I to get Ix, Iy and Iz"/>
          <p:cNvSpPr txBox="1"/>
          <p:nvPr/>
        </p:nvSpPr>
        <p:spPr>
          <a:xfrm>
            <a:off x="1110653" y="9361768"/>
            <a:ext cx="10587436" cy="661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/>
          <a:p>
            <a:pPr algn="l" defTabSz="1828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4 Implement recursion relation of I to get I</a:t>
            </a:r>
            <a:r>
              <a:rPr baseline="-5999"/>
              <a:t>x</a:t>
            </a:r>
            <a:r>
              <a:t>, I</a:t>
            </a:r>
            <a:r>
              <a:rPr baseline="-5999"/>
              <a:t>y</a:t>
            </a:r>
            <a:r>
              <a:t> and I</a:t>
            </a:r>
            <a:r>
              <a:rPr baseline="-5999"/>
              <a:t>z</a:t>
            </a:r>
          </a:p>
        </p:txBody>
      </p:sp>
      <p:pic>
        <p:nvPicPr>
          <p:cNvPr id="544" name="image56.png" descr="image56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965033" y="10367254"/>
            <a:ext cx="17456930" cy="724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image71.png" descr="image71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62040" y="10339592"/>
            <a:ext cx="4404439" cy="721081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5 Assemble Overlap integral with Ix, Iy and Iz"/>
          <p:cNvSpPr txBox="1"/>
          <p:nvPr/>
        </p:nvSpPr>
        <p:spPr>
          <a:xfrm>
            <a:off x="1134284" y="11475532"/>
            <a:ext cx="9062468" cy="661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/>
          <a:p>
            <a:pPr algn="l" defTabSz="1828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5 Assemble Overlap integral with I</a:t>
            </a:r>
            <a:r>
              <a:rPr baseline="-5999"/>
              <a:t>x</a:t>
            </a:r>
            <a:r>
              <a:t>, I</a:t>
            </a:r>
            <a:r>
              <a:rPr baseline="-5999"/>
              <a:t>y</a:t>
            </a:r>
            <a:r>
              <a:t> and I</a:t>
            </a:r>
            <a:r>
              <a:rPr baseline="-5999"/>
              <a:t>z</a:t>
            </a:r>
          </a:p>
        </p:txBody>
      </p:sp>
      <p:pic>
        <p:nvPicPr>
          <p:cNvPr id="547" name="image55.png" descr="image55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723349" y="12435541"/>
            <a:ext cx="17456930" cy="840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image62.png" descr="image62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318632" y="7906609"/>
            <a:ext cx="10701165" cy="13285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image73.png" descr="image7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163" y="4749631"/>
            <a:ext cx="23294823" cy="2827488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4" name="幻灯片标题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55" name="动能积分"/>
          <p:cNvSpPr txBox="1"/>
          <p:nvPr/>
        </p:nvSpPr>
        <p:spPr>
          <a:xfrm>
            <a:off x="546951" y="1684310"/>
            <a:ext cx="2937748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动能积分</a:t>
            </a:r>
          </a:p>
        </p:txBody>
      </p:sp>
      <p:pic>
        <p:nvPicPr>
          <p:cNvPr id="556" name="image72.png" descr="image7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82343" y="1940236"/>
            <a:ext cx="14123755" cy="920302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J的递推公式"/>
          <p:cNvSpPr txBox="1"/>
          <p:nvPr/>
        </p:nvSpPr>
        <p:spPr>
          <a:xfrm>
            <a:off x="791273" y="8124935"/>
            <a:ext cx="4209824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J的递推公式</a:t>
            </a:r>
          </a:p>
        </p:txBody>
      </p:sp>
      <p:pic>
        <p:nvPicPr>
          <p:cNvPr id="558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84609" y="3231044"/>
            <a:ext cx="14123755" cy="970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5363" y="9558179"/>
            <a:ext cx="23081860" cy="66833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</p:pic>
      <p:sp>
        <p:nvSpPr>
          <p:cNvPr id="560" name="或"/>
          <p:cNvSpPr txBox="1"/>
          <p:nvPr/>
        </p:nvSpPr>
        <p:spPr>
          <a:xfrm>
            <a:off x="791273" y="10609487"/>
            <a:ext cx="4209824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或</a:t>
            </a:r>
          </a:p>
        </p:txBody>
      </p:sp>
      <p:pic>
        <p:nvPicPr>
          <p:cNvPr id="561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41204" y="11530573"/>
            <a:ext cx="19568034" cy="1764809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6" name="练习： 编写重叠积分与动能积分程序"/>
          <p:cNvSpPr txBox="1"/>
          <p:nvPr/>
        </p:nvSpPr>
        <p:spPr>
          <a:xfrm>
            <a:off x="747164" y="3453607"/>
            <a:ext cx="10078543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练习： 编写重叠积分与动能积分程序</a:t>
            </a:r>
          </a:p>
        </p:txBody>
      </p:sp>
      <p:sp>
        <p:nvSpPr>
          <p:cNvPr id="567" name="2. 原子轨道积分及计算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原子轨道积分及计算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2" name="2. 原子轨道积分及计算 — 球高斯电荷的静电势"/>
          <p:cNvSpPr txBox="1"/>
          <p:nvPr>
            <p:ph type="title" idx="4294967295"/>
          </p:nvPr>
        </p:nvSpPr>
        <p:spPr>
          <a:xfrm>
            <a:off x="53339" y="287149"/>
            <a:ext cx="15336740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原子轨道积分及计算 — 球高斯电荷的静电势</a:t>
            </a:r>
          </a:p>
        </p:txBody>
      </p:sp>
      <p:sp>
        <p:nvSpPr>
          <p:cNvPr id="573" name="两个球高斯电荷分布的静电势"/>
          <p:cNvSpPr txBox="1"/>
          <p:nvPr/>
        </p:nvSpPr>
        <p:spPr>
          <a:xfrm>
            <a:off x="779038" y="1955512"/>
            <a:ext cx="8080377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两个球高斯电荷分布的静电势</a:t>
            </a:r>
          </a:p>
        </p:txBody>
      </p:sp>
      <p:sp>
        <p:nvSpPr>
          <p:cNvPr id="574" name="电荷 ρp在空间一点C产生的静电势"/>
          <p:cNvSpPr txBox="1"/>
          <p:nvPr/>
        </p:nvSpPr>
        <p:spPr>
          <a:xfrm>
            <a:off x="779038" y="5307814"/>
            <a:ext cx="9262767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/>
          <a:p>
            <a: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电荷 ρ</a:t>
            </a:r>
            <a:r>
              <a:rPr baseline="-5999"/>
              <a:t>p</a:t>
            </a:r>
            <a:r>
              <a:t>在空间一点C产生的静电势</a:t>
            </a:r>
          </a:p>
        </p:txBody>
      </p:sp>
      <p:pic>
        <p:nvPicPr>
          <p:cNvPr id="57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26450" y="6588476"/>
            <a:ext cx="7403389" cy="1883814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计算两个球高斯电荷分布间的静电势"/>
          <p:cNvSpPr txBox="1"/>
          <p:nvPr/>
        </p:nvSpPr>
        <p:spPr>
          <a:xfrm>
            <a:off x="779038" y="9196504"/>
            <a:ext cx="9909177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计算两个球高斯电荷分布间的静电势</a:t>
            </a:r>
          </a:p>
        </p:txBody>
      </p:sp>
      <p:pic>
        <p:nvPicPr>
          <p:cNvPr id="577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99450" y="10775501"/>
            <a:ext cx="11473520" cy="1759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27200" y="3390900"/>
            <a:ext cx="9528627" cy="1403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9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157200" y="3263900"/>
            <a:ext cx="9262767" cy="1364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4" name="2. 原子轨道积分及计算 — 球高斯电荷的静电势"/>
          <p:cNvSpPr txBox="1"/>
          <p:nvPr>
            <p:ph type="title" idx="4294967295"/>
          </p:nvPr>
        </p:nvSpPr>
        <p:spPr>
          <a:xfrm>
            <a:off x="53339" y="287149"/>
            <a:ext cx="15736416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原子轨道积分及计算 — 球高斯电荷的静电势</a:t>
            </a:r>
          </a:p>
        </p:txBody>
      </p:sp>
      <p:sp>
        <p:nvSpPr>
          <p:cNvPr id="585" name="计算电荷 ρp在空间一点C产生的静电势"/>
          <p:cNvSpPr txBox="1"/>
          <p:nvPr/>
        </p:nvSpPr>
        <p:spPr>
          <a:xfrm>
            <a:off x="587791" y="1994884"/>
            <a:ext cx="10481967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/>
          <a:p>
            <a: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计算电荷 ρ</a:t>
            </a:r>
            <a:r>
              <a:rPr baseline="-5999"/>
              <a:t>p</a:t>
            </a:r>
            <a:r>
              <a:t>在空间一点C产生的静电势</a:t>
            </a:r>
          </a:p>
        </p:txBody>
      </p:sp>
      <p:pic>
        <p:nvPicPr>
          <p:cNvPr id="58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5202" y="2953726"/>
            <a:ext cx="6479901" cy="1648831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利用"/>
          <p:cNvSpPr txBox="1"/>
          <p:nvPr/>
        </p:nvSpPr>
        <p:spPr>
          <a:xfrm>
            <a:off x="810415" y="4767468"/>
            <a:ext cx="3984230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利用</a:t>
            </a:r>
          </a:p>
        </p:txBody>
      </p:sp>
      <p:sp>
        <p:nvSpPr>
          <p:cNvPr id="588" name="利用GTP"/>
          <p:cNvSpPr txBox="1"/>
          <p:nvPr/>
        </p:nvSpPr>
        <p:spPr>
          <a:xfrm>
            <a:off x="810415" y="7540053"/>
            <a:ext cx="3984230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利用GTP</a:t>
            </a:r>
          </a:p>
        </p:txBody>
      </p:sp>
      <p:pic>
        <p:nvPicPr>
          <p:cNvPr id="589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68950" y="11568123"/>
            <a:ext cx="4040538" cy="164883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59400" y="7609743"/>
            <a:ext cx="15257851" cy="3413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53350" y="5384800"/>
            <a:ext cx="8425615" cy="1553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6" name="2. 原子轨道积分及计算 — 球高斯电荷的静电势"/>
          <p:cNvSpPr txBox="1"/>
          <p:nvPr>
            <p:ph type="title" idx="4294967295"/>
          </p:nvPr>
        </p:nvSpPr>
        <p:spPr>
          <a:xfrm>
            <a:off x="53339" y="287149"/>
            <a:ext cx="15140635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原子轨道积分及计算 — 球高斯电荷的静电势</a:t>
            </a:r>
          </a:p>
        </p:txBody>
      </p:sp>
      <p:pic>
        <p:nvPicPr>
          <p:cNvPr id="59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05400" y="2021743"/>
            <a:ext cx="15257851" cy="3413857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先做GPT，再对dr积分"/>
          <p:cNvSpPr txBox="1"/>
          <p:nvPr/>
        </p:nvSpPr>
        <p:spPr>
          <a:xfrm>
            <a:off x="746053" y="5446712"/>
            <a:ext cx="6217941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/>
          <a:p>
            <a: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先</a:t>
            </a:r>
            <a:r>
              <a:rPr i="1"/>
              <a:t>做GPT，再对dr</a:t>
            </a:r>
            <a:r>
              <a:t>积分</a:t>
            </a:r>
          </a:p>
        </p:txBody>
      </p:sp>
      <p:sp>
        <p:nvSpPr>
          <p:cNvPr id="599" name="做变量代换"/>
          <p:cNvSpPr txBox="1"/>
          <p:nvPr/>
        </p:nvSpPr>
        <p:spPr>
          <a:xfrm>
            <a:off x="714791" y="9869300"/>
            <a:ext cx="3984230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做变量代换</a:t>
            </a:r>
          </a:p>
        </p:txBody>
      </p:sp>
      <p:pic>
        <p:nvPicPr>
          <p:cNvPr id="600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76364" y="10147300"/>
            <a:ext cx="3172287" cy="1524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20350" y="10536570"/>
            <a:ext cx="6570340" cy="823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91450" y="11838052"/>
            <a:ext cx="8376451" cy="150221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</p:pic>
      <p:pic>
        <p:nvPicPr>
          <p:cNvPr id="603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225947" y="6483350"/>
            <a:ext cx="12694297" cy="338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8" name="2. 原子轨道积分及计算 — 球高斯电荷的静电势"/>
          <p:cNvSpPr txBox="1"/>
          <p:nvPr>
            <p:ph type="title" idx="4294967295"/>
          </p:nvPr>
        </p:nvSpPr>
        <p:spPr>
          <a:xfrm>
            <a:off x="53339" y="287149"/>
            <a:ext cx="15141508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原子轨道积分及计算 — 球高斯电荷的静电势</a:t>
            </a:r>
          </a:p>
        </p:txBody>
      </p:sp>
      <p:pic>
        <p:nvPicPr>
          <p:cNvPr id="60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91450" y="2440052"/>
            <a:ext cx="8376451" cy="1502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0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9400" y="5397500"/>
            <a:ext cx="7494016" cy="1894555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Boys函数"/>
          <p:cNvSpPr txBox="1"/>
          <p:nvPr/>
        </p:nvSpPr>
        <p:spPr>
          <a:xfrm>
            <a:off x="682917" y="4834621"/>
            <a:ext cx="3984230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Boys函数</a:t>
            </a:r>
          </a:p>
        </p:txBody>
      </p:sp>
      <p:pic>
        <p:nvPicPr>
          <p:cNvPr id="61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65800" y="8210550"/>
            <a:ext cx="13135163" cy="1700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7" name="2. 原子轨道积分及计算 — 球高斯电荷的静电势"/>
          <p:cNvSpPr txBox="1"/>
          <p:nvPr>
            <p:ph type="title" idx="4294967295"/>
          </p:nvPr>
        </p:nvSpPr>
        <p:spPr>
          <a:xfrm>
            <a:off x="53339" y="287149"/>
            <a:ext cx="15124325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原子轨道积分及计算 — 球高斯电荷的静电势</a:t>
            </a:r>
          </a:p>
        </p:txBody>
      </p:sp>
      <p:sp>
        <p:nvSpPr>
          <p:cNvPr id="618" name="计算两个球高斯电荷分布间的静电势"/>
          <p:cNvSpPr txBox="1"/>
          <p:nvPr/>
        </p:nvSpPr>
        <p:spPr>
          <a:xfrm>
            <a:off x="524042" y="1955512"/>
            <a:ext cx="9909177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计算两个球高斯电荷分布间的静电势</a:t>
            </a:r>
          </a:p>
        </p:txBody>
      </p:sp>
      <p:pic>
        <p:nvPicPr>
          <p:cNvPr id="61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78550" y="3048000"/>
            <a:ext cx="13634801" cy="5177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0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58772" y="8632912"/>
            <a:ext cx="7494016" cy="1894556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代入Boys函数"/>
          <p:cNvSpPr txBox="1"/>
          <p:nvPr/>
        </p:nvSpPr>
        <p:spPr>
          <a:xfrm>
            <a:off x="842289" y="8324034"/>
            <a:ext cx="3984230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代入Boys函数</a:t>
            </a:r>
          </a:p>
        </p:txBody>
      </p:sp>
      <p:pic>
        <p:nvPicPr>
          <p:cNvPr id="62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56350" y="11207750"/>
            <a:ext cx="12443150" cy="1849921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再次利用GPT"/>
          <p:cNvSpPr txBox="1"/>
          <p:nvPr/>
        </p:nvSpPr>
        <p:spPr>
          <a:xfrm>
            <a:off x="842289" y="10140383"/>
            <a:ext cx="3984230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再次利用GPT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8" name="2. 原子轨道积分及计算 — 球高斯电荷的静电势"/>
          <p:cNvSpPr txBox="1"/>
          <p:nvPr>
            <p:ph type="title" idx="4294967295"/>
          </p:nvPr>
        </p:nvSpPr>
        <p:spPr>
          <a:xfrm>
            <a:off x="53339" y="287149"/>
            <a:ext cx="15544298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原子轨道积分及计算 — 球高斯电荷的静电势</a:t>
            </a:r>
          </a:p>
        </p:txBody>
      </p:sp>
      <p:pic>
        <p:nvPicPr>
          <p:cNvPr id="62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7550" y="2317750"/>
            <a:ext cx="13472980" cy="2003026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变量代换"/>
          <p:cNvSpPr txBox="1"/>
          <p:nvPr/>
        </p:nvSpPr>
        <p:spPr>
          <a:xfrm>
            <a:off x="523544" y="4434846"/>
            <a:ext cx="3984230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变量代换</a:t>
            </a:r>
          </a:p>
        </p:txBody>
      </p:sp>
      <p:pic>
        <p:nvPicPr>
          <p:cNvPr id="63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38700" y="5742210"/>
            <a:ext cx="14794164" cy="1648376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得到"/>
          <p:cNvSpPr txBox="1"/>
          <p:nvPr/>
        </p:nvSpPr>
        <p:spPr>
          <a:xfrm>
            <a:off x="523544" y="7813045"/>
            <a:ext cx="3984230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得到</a:t>
            </a:r>
          </a:p>
        </p:txBody>
      </p:sp>
      <p:pic>
        <p:nvPicPr>
          <p:cNvPr id="633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00900" y="8468028"/>
            <a:ext cx="8741937" cy="187327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</p:pic>
      <p:pic>
        <p:nvPicPr>
          <p:cNvPr id="634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58100" y="10966450"/>
            <a:ext cx="3354624" cy="1590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目录"/>
          <p:cNvSpPr txBox="1"/>
          <p:nvPr>
            <p:ph type="title"/>
          </p:nvPr>
        </p:nvSpPr>
        <p:spPr>
          <a:xfrm>
            <a:off x="3205733" y="690661"/>
            <a:ext cx="9057089" cy="1642568"/>
          </a:xfrm>
          <a:prstGeom prst="rect">
            <a:avLst/>
          </a:prstGeom>
        </p:spPr>
        <p:txBody>
          <a:bodyPr/>
          <a:lstStyle>
            <a:lvl1pPr defTabSz="2096971">
              <a:defRPr b="1" spc="-171" sz="8600">
                <a:solidFill>
                  <a:srgbClr val="005493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目录</a:t>
            </a:r>
          </a:p>
        </p:txBody>
      </p:sp>
      <p:sp>
        <p:nvSpPr>
          <p:cNvPr id="192" name="线条"/>
          <p:cNvSpPr/>
          <p:nvPr/>
        </p:nvSpPr>
        <p:spPr>
          <a:xfrm>
            <a:off x="1910788" y="2594668"/>
            <a:ext cx="22520972" cy="1"/>
          </a:xfrm>
          <a:prstGeom prst="line">
            <a:avLst/>
          </a:prstGeom>
          <a:ln w="63500">
            <a:solidFill>
              <a:srgbClr val="FF7E79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3" name="基函数简介…"/>
          <p:cNvSpPr txBox="1"/>
          <p:nvPr>
            <p:ph type="body" sz="half" idx="4294967295"/>
          </p:nvPr>
        </p:nvSpPr>
        <p:spPr>
          <a:xfrm>
            <a:off x="3684374" y="3634283"/>
            <a:ext cx="16080970" cy="8266024"/>
          </a:xfrm>
          <a:prstGeom prst="rect">
            <a:avLst/>
          </a:prstGeom>
        </p:spPr>
        <p:txBody>
          <a:bodyPr anchor="ctr"/>
          <a:lstStyle/>
          <a:p>
            <a:pPr marL="876904" indent="-876904" defTabSz="825500">
              <a:lnSpc>
                <a:spcPct val="150000"/>
              </a:lnSpc>
              <a:spcBef>
                <a:spcPts val="0"/>
              </a:spcBef>
              <a:buSzPct val="100000"/>
              <a:buAutoNum type="arabicPeriod" startAt="1"/>
              <a:defRPr b="1" sz="6400">
                <a:solidFill>
                  <a:srgbClr val="005493"/>
                </a:solidFill>
              </a:defRPr>
            </a:pPr>
            <a:r>
              <a:t>基函数简介</a:t>
            </a:r>
          </a:p>
          <a:p>
            <a:pPr marL="876904" indent="-876904" defTabSz="825500">
              <a:lnSpc>
                <a:spcPct val="150000"/>
              </a:lnSpc>
              <a:spcBef>
                <a:spcPts val="0"/>
              </a:spcBef>
              <a:buSzPct val="100000"/>
              <a:buAutoNum type="arabicPeriod" startAt="1"/>
              <a:defRPr b="1" sz="6400">
                <a:solidFill>
                  <a:srgbClr val="005493"/>
                </a:solidFill>
              </a:defRPr>
            </a:pPr>
            <a:r>
              <a:t>原子轨道积分及计算</a:t>
            </a:r>
          </a:p>
          <a:p>
            <a:pPr marL="876904" indent="-876904" defTabSz="825500">
              <a:lnSpc>
                <a:spcPct val="150000"/>
              </a:lnSpc>
              <a:spcBef>
                <a:spcPts val="0"/>
              </a:spcBef>
              <a:buSzPct val="100000"/>
              <a:buAutoNum type="arabicPeriod" startAt="1"/>
              <a:defRPr b="1" sz="6400">
                <a:solidFill>
                  <a:srgbClr val="005493"/>
                </a:solidFill>
              </a:defRPr>
            </a:pPr>
            <a:r>
              <a:t>积分计算的其他问题</a:t>
            </a:r>
          </a:p>
          <a:p>
            <a:pPr marL="876904" indent="-876904" defTabSz="825500">
              <a:lnSpc>
                <a:spcPct val="150000"/>
              </a:lnSpc>
              <a:spcBef>
                <a:spcPts val="0"/>
              </a:spcBef>
              <a:buSzPct val="100000"/>
              <a:buAutoNum type="arabicPeriod" startAt="1"/>
              <a:defRPr b="1" sz="6400">
                <a:solidFill>
                  <a:srgbClr val="005493"/>
                </a:solidFill>
              </a:defRPr>
            </a:pPr>
            <a:r>
              <a:t>RI近似与三中心积分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9" name="2. 原子轨道积分及计算 — 球高斯电荷的静电势"/>
          <p:cNvSpPr txBox="1"/>
          <p:nvPr>
            <p:ph type="title" idx="4294967295"/>
          </p:nvPr>
        </p:nvSpPr>
        <p:spPr>
          <a:xfrm>
            <a:off x="53339" y="287149"/>
            <a:ext cx="15081493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原子轨道积分及计算 — 球高斯电荷的静电势</a:t>
            </a:r>
          </a:p>
        </p:txBody>
      </p:sp>
      <p:sp>
        <p:nvSpPr>
          <p:cNvPr id="640" name="比较Gaussian电荷分布与点电荷分布的库伦势"/>
          <p:cNvSpPr txBox="1"/>
          <p:nvPr/>
        </p:nvSpPr>
        <p:spPr>
          <a:xfrm>
            <a:off x="332297" y="1824489"/>
            <a:ext cx="12484499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比较Gaussian电荷分布与点电荷分布的库伦势</a:t>
            </a:r>
          </a:p>
        </p:txBody>
      </p:sp>
      <p:pic>
        <p:nvPicPr>
          <p:cNvPr id="64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87400" y="4938801"/>
            <a:ext cx="18821836" cy="8499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67299" y="2996618"/>
            <a:ext cx="14125079" cy="1956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47" name="2. 原子轨道积分及计算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原子轨道积分及计算</a:t>
            </a:r>
          </a:p>
        </p:txBody>
      </p:sp>
      <p:sp>
        <p:nvSpPr>
          <p:cNvPr id="648" name="两个S型高斯计函数受C点处单位电荷的核吸引积分"/>
          <p:cNvSpPr txBox="1"/>
          <p:nvPr/>
        </p:nvSpPr>
        <p:spPr>
          <a:xfrm>
            <a:off x="300920" y="1827212"/>
            <a:ext cx="13804009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两个S型高斯计函数受C点处单位电荷的核吸引积分</a:t>
            </a:r>
          </a:p>
        </p:txBody>
      </p:sp>
      <p:sp>
        <p:nvSpPr>
          <p:cNvPr id="649" name="利用GPT"/>
          <p:cNvSpPr txBox="1"/>
          <p:nvPr/>
        </p:nvSpPr>
        <p:spPr>
          <a:xfrm>
            <a:off x="378615" y="5437290"/>
            <a:ext cx="3984230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利用GPT</a:t>
            </a:r>
          </a:p>
        </p:txBody>
      </p:sp>
      <p:pic>
        <p:nvPicPr>
          <p:cNvPr id="65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6506" y="3191000"/>
            <a:ext cx="10581041" cy="2083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99100" y="6083300"/>
            <a:ext cx="8865196" cy="2083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65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80049" y="9023350"/>
            <a:ext cx="9247042" cy="3525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57" name="2. 原子轨道积分及计算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原子轨道积分及计算</a:t>
            </a:r>
          </a:p>
        </p:txBody>
      </p:sp>
      <p:sp>
        <p:nvSpPr>
          <p:cNvPr id="658" name="利用变换"/>
          <p:cNvSpPr txBox="1"/>
          <p:nvPr/>
        </p:nvSpPr>
        <p:spPr>
          <a:xfrm>
            <a:off x="219242" y="3990829"/>
            <a:ext cx="3984230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利用变换</a:t>
            </a:r>
          </a:p>
        </p:txBody>
      </p:sp>
      <p:sp>
        <p:nvSpPr>
          <p:cNvPr id="659" name="再利用GPT"/>
          <p:cNvSpPr txBox="1"/>
          <p:nvPr/>
        </p:nvSpPr>
        <p:spPr>
          <a:xfrm>
            <a:off x="154995" y="8243905"/>
            <a:ext cx="3984230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再利用GPT</a:t>
            </a:r>
          </a:p>
        </p:txBody>
      </p:sp>
      <p:pic>
        <p:nvPicPr>
          <p:cNvPr id="66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99100" y="2019300"/>
            <a:ext cx="8018689" cy="1884577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对dr积分"/>
          <p:cNvSpPr txBox="1"/>
          <p:nvPr/>
        </p:nvSpPr>
        <p:spPr>
          <a:xfrm>
            <a:off x="219242" y="10727626"/>
            <a:ext cx="3984230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/>
          <a:p>
            <a: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对</a:t>
            </a:r>
            <a:r>
              <a:rPr i="1"/>
              <a:t>dr</a:t>
            </a:r>
            <a:r>
              <a:t>积分</a:t>
            </a:r>
          </a:p>
        </p:txBody>
      </p:sp>
      <p:pic>
        <p:nvPicPr>
          <p:cNvPr id="662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577050" y="9105936"/>
            <a:ext cx="4220310" cy="1638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98905" y="4107128"/>
            <a:ext cx="9858743" cy="1817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4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48300" y="6445249"/>
            <a:ext cx="14495077" cy="1755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665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54739" y="9150430"/>
            <a:ext cx="16819441" cy="1730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6" name="图像" descr="图像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43883" y="11164964"/>
            <a:ext cx="15988234" cy="1955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1" name="2. 原子轨道积分及计算 — 核吸引积分"/>
          <p:cNvSpPr txBox="1"/>
          <p:nvPr>
            <p:ph type="title" idx="4294967295"/>
          </p:nvPr>
        </p:nvSpPr>
        <p:spPr>
          <a:xfrm>
            <a:off x="53339" y="287149"/>
            <a:ext cx="15081493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原子轨道积分及计算 — 核吸引积分</a:t>
            </a:r>
          </a:p>
        </p:txBody>
      </p:sp>
      <p:sp>
        <p:nvSpPr>
          <p:cNvPr id="672" name="做变量代换"/>
          <p:cNvSpPr txBox="1"/>
          <p:nvPr/>
        </p:nvSpPr>
        <p:spPr>
          <a:xfrm>
            <a:off x="714791" y="4535300"/>
            <a:ext cx="3984230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做变量代换</a:t>
            </a:r>
          </a:p>
        </p:txBody>
      </p:sp>
      <p:sp>
        <p:nvSpPr>
          <p:cNvPr id="673" name="偶函数积分"/>
          <p:cNvSpPr txBox="1"/>
          <p:nvPr/>
        </p:nvSpPr>
        <p:spPr>
          <a:xfrm>
            <a:off x="19481571" y="2529573"/>
            <a:ext cx="3984231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偶函数积分</a:t>
            </a:r>
          </a:p>
        </p:txBody>
      </p:sp>
      <p:pic>
        <p:nvPicPr>
          <p:cNvPr id="67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57800" y="4654550"/>
            <a:ext cx="12411119" cy="1708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75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72400" y="9461500"/>
            <a:ext cx="7494016" cy="1894555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有Boys函数"/>
          <p:cNvSpPr txBox="1"/>
          <p:nvPr/>
        </p:nvSpPr>
        <p:spPr>
          <a:xfrm>
            <a:off x="682917" y="9025622"/>
            <a:ext cx="3984230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有Boys函数</a:t>
            </a:r>
          </a:p>
        </p:txBody>
      </p:sp>
      <p:sp>
        <p:nvSpPr>
          <p:cNvPr id="677" name="得到"/>
          <p:cNvSpPr txBox="1"/>
          <p:nvPr/>
        </p:nvSpPr>
        <p:spPr>
          <a:xfrm>
            <a:off x="682917" y="10937594"/>
            <a:ext cx="3984230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得到</a:t>
            </a:r>
          </a:p>
        </p:txBody>
      </p:sp>
      <p:sp>
        <p:nvSpPr>
          <p:cNvPr id="678" name="得到"/>
          <p:cNvSpPr txBox="1"/>
          <p:nvPr/>
        </p:nvSpPr>
        <p:spPr>
          <a:xfrm>
            <a:off x="682917" y="6780460"/>
            <a:ext cx="3984230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得到</a:t>
            </a:r>
          </a:p>
        </p:txBody>
      </p:sp>
      <p:pic>
        <p:nvPicPr>
          <p:cNvPr id="679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611600" y="7334250"/>
            <a:ext cx="4950943" cy="913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0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27450" y="2084173"/>
            <a:ext cx="14921412" cy="1884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681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547682" y="6911256"/>
            <a:ext cx="10331303" cy="1961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图像" descr="图像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97800" y="11745755"/>
            <a:ext cx="7060056" cy="15562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7" name="2. 原子轨道积分及计算 — 核吸引积分"/>
          <p:cNvSpPr txBox="1"/>
          <p:nvPr>
            <p:ph type="title" idx="4294967295"/>
          </p:nvPr>
        </p:nvSpPr>
        <p:spPr>
          <a:xfrm>
            <a:off x="53339" y="287149"/>
            <a:ext cx="15081493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原子轨道积分及计算 — 核吸引积分</a:t>
            </a:r>
          </a:p>
        </p:txBody>
      </p:sp>
      <p:sp>
        <p:nvSpPr>
          <p:cNvPr id="688" name="练习： 编写S型核吸引积分程序"/>
          <p:cNvSpPr txBox="1"/>
          <p:nvPr/>
        </p:nvSpPr>
        <p:spPr>
          <a:xfrm>
            <a:off x="747164" y="3453607"/>
            <a:ext cx="8656341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练习： 编写S型核吸引积分程序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93" name="2. 原子轨道积分及计算 — 核吸引积分"/>
          <p:cNvSpPr txBox="1"/>
          <p:nvPr>
            <p:ph type="title" idx="4294967295"/>
          </p:nvPr>
        </p:nvSpPr>
        <p:spPr>
          <a:xfrm>
            <a:off x="53339" y="287149"/>
            <a:ext cx="16498914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原子轨道积分及计算 — 核吸引积分</a:t>
            </a:r>
          </a:p>
        </p:txBody>
      </p:sp>
      <p:sp>
        <p:nvSpPr>
          <p:cNvPr id="694" name="核吸引积分写为"/>
          <p:cNvSpPr txBox="1"/>
          <p:nvPr/>
        </p:nvSpPr>
        <p:spPr>
          <a:xfrm>
            <a:off x="524042" y="1879312"/>
            <a:ext cx="4422777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核吸引积分写为</a:t>
            </a:r>
          </a:p>
        </p:txBody>
      </p:sp>
      <p:pic>
        <p:nvPicPr>
          <p:cNvPr id="69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1721" y="3088701"/>
            <a:ext cx="15203135" cy="1392529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OS方法先计算积分"/>
          <p:cNvSpPr txBox="1"/>
          <p:nvPr/>
        </p:nvSpPr>
        <p:spPr>
          <a:xfrm>
            <a:off x="460293" y="4696842"/>
            <a:ext cx="5303542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OS方法先计算积分</a:t>
            </a:r>
          </a:p>
        </p:txBody>
      </p:sp>
      <p:pic>
        <p:nvPicPr>
          <p:cNvPr id="697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23100" y="5473700"/>
            <a:ext cx="8543351" cy="1392529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再利用递推公式计算积分"/>
          <p:cNvSpPr txBox="1"/>
          <p:nvPr/>
        </p:nvSpPr>
        <p:spPr>
          <a:xfrm>
            <a:off x="482323" y="6923416"/>
            <a:ext cx="6861177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再利用递推公式计算积分</a:t>
            </a:r>
          </a:p>
        </p:txBody>
      </p:sp>
      <p:pic>
        <p:nvPicPr>
          <p:cNvPr id="699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32300" y="7851719"/>
            <a:ext cx="15979152" cy="2714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98576" y="10661315"/>
            <a:ext cx="15992600" cy="26878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05" name="2. 原子轨道积分及计算 — 核吸引积分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原子轨道积分及计算 — 核吸引积分</a:t>
            </a:r>
          </a:p>
        </p:txBody>
      </p:sp>
      <p:grpSp>
        <p:nvGrpSpPr>
          <p:cNvPr id="717" name="成组"/>
          <p:cNvGrpSpPr/>
          <p:nvPr/>
        </p:nvGrpSpPr>
        <p:grpSpPr>
          <a:xfrm>
            <a:off x="609582" y="2120341"/>
            <a:ext cx="23531161" cy="10247457"/>
            <a:chOff x="0" y="-1588"/>
            <a:chExt cx="23531160" cy="10247455"/>
          </a:xfrm>
        </p:grpSpPr>
        <p:pic>
          <p:nvPicPr>
            <p:cNvPr id="706" name="image77.png" descr="image77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73641" y="744917"/>
              <a:ext cx="19384100" cy="7888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7" name="核吸引积分"/>
            <p:cNvSpPr txBox="1"/>
            <p:nvPr/>
          </p:nvSpPr>
          <p:spPr>
            <a:xfrm>
              <a:off x="56592" y="-1589"/>
              <a:ext cx="3561977" cy="9937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8" tIns="71438" rIns="71438" bIns="71438" numCol="1" anchor="ctr">
              <a:spAutoFit/>
            </a:bodyPr>
            <a:lstStyle>
              <a:lvl1pPr algn="l" defTabSz="1828800">
                <a:defRPr sz="4800">
                  <a:solidFill>
                    <a:srgbClr val="FF26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核吸引积分</a:t>
              </a:r>
            </a:p>
          </p:txBody>
        </p:sp>
        <p:pic>
          <p:nvPicPr>
            <p:cNvPr id="708" name="image78.png" descr="image78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396692" y="1159811"/>
              <a:ext cx="5247010" cy="1292746"/>
            </a:xfrm>
            <a:prstGeom prst="rect">
              <a:avLst/>
            </a:prstGeom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</p:pic>
        <p:sp>
          <p:nvSpPr>
            <p:cNvPr id="709" name="Laplace变换"/>
            <p:cNvSpPr txBox="1"/>
            <p:nvPr/>
          </p:nvSpPr>
          <p:spPr>
            <a:xfrm>
              <a:off x="17927076" y="2880198"/>
              <a:ext cx="3695609" cy="9937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8" tIns="71438" rIns="71438" bIns="71438" numCol="1" anchor="ctr">
              <a:spAutoFit/>
            </a:bodyPr>
            <a:lstStyle>
              <a:lvl1pPr algn="l" defTabSz="1828800">
                <a:defRPr sz="4800">
                  <a:solidFill>
                    <a:srgbClr val="FF26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Laplace变换</a:t>
              </a:r>
            </a:p>
          </p:txBody>
        </p:sp>
        <p:sp>
          <p:nvSpPr>
            <p:cNvPr id="710" name="第一次GTP"/>
            <p:cNvSpPr txBox="1"/>
            <p:nvPr/>
          </p:nvSpPr>
          <p:spPr>
            <a:xfrm>
              <a:off x="20144018" y="4529204"/>
              <a:ext cx="3361683" cy="9937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8" tIns="71438" rIns="71438" bIns="71438" numCol="1" anchor="ctr">
              <a:spAutoFit/>
            </a:bodyPr>
            <a:lstStyle>
              <a:lvl1pPr algn="l" defTabSz="1828800">
                <a:defRPr sz="4800">
                  <a:solidFill>
                    <a:srgbClr val="FF26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第一次GTP</a:t>
              </a:r>
            </a:p>
          </p:txBody>
        </p:sp>
        <p:sp>
          <p:nvSpPr>
            <p:cNvPr id="711" name="第二次GTP"/>
            <p:cNvSpPr txBox="1"/>
            <p:nvPr/>
          </p:nvSpPr>
          <p:spPr>
            <a:xfrm>
              <a:off x="20169478" y="6178208"/>
              <a:ext cx="3361683" cy="9937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8" tIns="71438" rIns="71438" bIns="71438" numCol="1" anchor="ctr">
              <a:spAutoFit/>
            </a:bodyPr>
            <a:lstStyle>
              <a:lvl1pPr algn="l" defTabSz="1828800">
                <a:defRPr sz="4800">
                  <a:solidFill>
                    <a:srgbClr val="FF26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第二次GTP</a:t>
              </a:r>
            </a:p>
          </p:txBody>
        </p:sp>
        <p:pic>
          <p:nvPicPr>
            <p:cNvPr id="712" name="image79.png" descr="image79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294376" y="8598851"/>
              <a:ext cx="10708543" cy="16470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3" name="其中"/>
            <p:cNvSpPr txBox="1"/>
            <p:nvPr/>
          </p:nvSpPr>
          <p:spPr>
            <a:xfrm>
              <a:off x="0" y="6769067"/>
              <a:ext cx="1728353" cy="9937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8" tIns="71438" rIns="71438" bIns="71438" numCol="1" anchor="ctr">
              <a:spAutoFit/>
            </a:bodyPr>
            <a:lstStyle>
              <a:lvl1pPr algn="l" defTabSz="1828800">
                <a:defRPr sz="4800">
                  <a:solidFill>
                    <a:srgbClr val="FF26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其中</a:t>
              </a:r>
            </a:p>
          </p:txBody>
        </p:sp>
        <p:pic>
          <p:nvPicPr>
            <p:cNvPr id="714" name="image80.png" descr="image80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43092" y="3481961"/>
              <a:ext cx="5177479" cy="2124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5" name="image81.png" descr="image81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043094" y="5026088"/>
              <a:ext cx="6569817" cy="2124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6" name="image82.png" descr="image82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648643" y="6772942"/>
              <a:ext cx="7278431" cy="2124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22" name="2. 原子轨道积分及计算 — 核吸引积分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原子轨道积分及计算 — 核吸引积分</a:t>
            </a:r>
          </a:p>
        </p:txBody>
      </p:sp>
      <p:pic>
        <p:nvPicPr>
          <p:cNvPr id="723" name="image83.png" descr="image8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87451" y="2495363"/>
            <a:ext cx="18302191" cy="1602508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变量代换"/>
          <p:cNvSpPr txBox="1"/>
          <p:nvPr/>
        </p:nvSpPr>
        <p:spPr>
          <a:xfrm>
            <a:off x="633709" y="1595148"/>
            <a:ext cx="2947284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变量代换</a:t>
            </a:r>
          </a:p>
        </p:txBody>
      </p:sp>
      <p:pic>
        <p:nvPicPr>
          <p:cNvPr id="725" name="image84.png" descr="image8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82343" y="4823888"/>
            <a:ext cx="14275727" cy="1619913"/>
          </a:xfrm>
          <a:prstGeom prst="rect">
            <a:avLst/>
          </a:prstGeom>
          <a:ln w="12700">
            <a:miter lim="400000"/>
          </a:ln>
        </p:spPr>
      </p:pic>
      <p:sp>
        <p:nvSpPr>
          <p:cNvPr id="726" name="利用Rys多项式"/>
          <p:cNvSpPr txBox="1"/>
          <p:nvPr/>
        </p:nvSpPr>
        <p:spPr>
          <a:xfrm>
            <a:off x="639530" y="9222672"/>
            <a:ext cx="4348320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利用Rys多项式</a:t>
            </a:r>
          </a:p>
        </p:txBody>
      </p:sp>
      <p:pic>
        <p:nvPicPr>
          <p:cNvPr id="727" name="image85.png" descr="image8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93001" y="9503365"/>
            <a:ext cx="14809980" cy="3896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28" name="image86.png" descr="image8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26227" y="7384060"/>
            <a:ext cx="15376753" cy="1513295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其中"/>
          <p:cNvSpPr txBox="1"/>
          <p:nvPr/>
        </p:nvSpPr>
        <p:spPr>
          <a:xfrm>
            <a:off x="639530" y="7003544"/>
            <a:ext cx="1467823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其中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34" name="2. 原子轨道积分及计算 — 核吸引积分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原子轨道积分及计算 — 核吸引积分</a:t>
            </a:r>
          </a:p>
        </p:txBody>
      </p:sp>
      <p:sp>
        <p:nvSpPr>
          <p:cNvPr id="735" name="求Ix需要利用两个递推关系"/>
          <p:cNvSpPr txBox="1"/>
          <p:nvPr/>
        </p:nvSpPr>
        <p:spPr>
          <a:xfrm>
            <a:off x="364669" y="4767572"/>
            <a:ext cx="7677510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/>
          <a:p>
            <a:pPr algn="l" defTabSz="1828800">
              <a:defRPr sz="48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求I</a:t>
            </a:r>
            <a:r>
              <a:rPr baseline="-5999"/>
              <a:t>x</a:t>
            </a:r>
            <a:r>
              <a:t>需要利用两个递推关系</a:t>
            </a:r>
          </a:p>
        </p:txBody>
      </p:sp>
      <p:pic>
        <p:nvPicPr>
          <p:cNvPr id="736" name="image87.png" descr="image8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4490" y="6708071"/>
            <a:ext cx="15831040" cy="742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737" name="image88.png" descr="image8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4491" y="7860149"/>
            <a:ext cx="13029504" cy="1451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738" name="image89.png" descr="image8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4549" y="9756416"/>
            <a:ext cx="14384937" cy="1531007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HRR"/>
          <p:cNvSpPr txBox="1"/>
          <p:nvPr/>
        </p:nvSpPr>
        <p:spPr>
          <a:xfrm>
            <a:off x="18131941" y="6612601"/>
            <a:ext cx="2224297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HRR</a:t>
            </a:r>
          </a:p>
        </p:txBody>
      </p:sp>
      <p:sp>
        <p:nvSpPr>
          <p:cNvPr id="740" name="VRR"/>
          <p:cNvSpPr txBox="1"/>
          <p:nvPr/>
        </p:nvSpPr>
        <p:spPr>
          <a:xfrm>
            <a:off x="18177002" y="10126759"/>
            <a:ext cx="2134175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VRR</a:t>
            </a:r>
          </a:p>
        </p:txBody>
      </p:sp>
      <p:pic>
        <p:nvPicPr>
          <p:cNvPr id="741" name="image90.png" descr="image9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88907" y="12026635"/>
            <a:ext cx="7280667" cy="682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image86.png" descr="image8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203424" y="2098315"/>
            <a:ext cx="15376752" cy="15132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47" name="2. 原子轨道积分及计算 — 双电子排斥积分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原子轨道积分及计算 — 双电子排斥积分</a:t>
            </a:r>
          </a:p>
        </p:txBody>
      </p:sp>
      <p:sp>
        <p:nvSpPr>
          <p:cNvPr id="748" name="基于Rys多项式的双电子排斥积分计算方法"/>
          <p:cNvSpPr txBox="1"/>
          <p:nvPr/>
        </p:nvSpPr>
        <p:spPr>
          <a:xfrm>
            <a:off x="748797" y="1727045"/>
            <a:ext cx="12916800" cy="993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基于Rys多项式的双电子排斥积分计算方法</a:t>
            </a:r>
          </a:p>
        </p:txBody>
      </p:sp>
      <p:pic>
        <p:nvPicPr>
          <p:cNvPr id="749" name="image91.png" descr="image9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6922" y="3092537"/>
            <a:ext cx="18225831" cy="4939562"/>
          </a:xfrm>
          <a:prstGeom prst="rect">
            <a:avLst/>
          </a:prstGeom>
          <a:ln w="12700">
            <a:miter lim="400000"/>
          </a:ln>
        </p:spPr>
      </p:pic>
      <p:sp>
        <p:nvSpPr>
          <p:cNvPr id="750" name="代入Laplace变换"/>
          <p:cNvSpPr txBox="1"/>
          <p:nvPr/>
        </p:nvSpPr>
        <p:spPr>
          <a:xfrm>
            <a:off x="639530" y="8291740"/>
            <a:ext cx="5797538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代入Laplace变换</a:t>
            </a:r>
          </a:p>
        </p:txBody>
      </p:sp>
      <p:pic>
        <p:nvPicPr>
          <p:cNvPr id="751" name="image92.png" descr="image9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94206" y="10331839"/>
            <a:ext cx="10231337" cy="15585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6" name="1. 基函数简介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基函数简介</a:t>
            </a:r>
          </a:p>
        </p:txBody>
      </p:sp>
      <p:sp>
        <p:nvSpPr>
          <p:cNvPr id="197" name="基函数：用来展开分子轨道或能带波函数的数学函数，引入基函数可将偏微分形式的Hartree-Fock或Kohn-Sham方程转化为可用计算机求解的线性代数方程。"/>
          <p:cNvSpPr txBox="1"/>
          <p:nvPr/>
        </p:nvSpPr>
        <p:spPr>
          <a:xfrm>
            <a:off x="569052" y="2260734"/>
            <a:ext cx="23716916" cy="2143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40000"/>
              </a:lnSpc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基函数：用来展开分子轨道或能带波函数的数学函数，引入基函数可将偏微分形式的Hartree-Fock或Kohn-Sham方程转化为可用计算机求解的线性代数方程。</a:t>
            </a:r>
          </a:p>
        </p:txBody>
      </p:sp>
      <p:pic>
        <p:nvPicPr>
          <p:cNvPr id="19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73994" y="4883274"/>
            <a:ext cx="7079093" cy="1791623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基组(Basis set)是基函数的集合，应具备如下条件：…"/>
          <p:cNvSpPr txBox="1"/>
          <p:nvPr/>
        </p:nvSpPr>
        <p:spPr>
          <a:xfrm>
            <a:off x="654671" y="7046802"/>
            <a:ext cx="23074657" cy="5666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10000"/>
              </a:lnSpc>
              <a:defRPr sz="4800">
                <a:solidFill>
                  <a:srgbClr val="000000"/>
                </a:solidFill>
              </a:defRPr>
            </a:pPr>
            <a:r>
              <a:t>基组(Basis set)是基函数的集合，应具备如下条件：</a:t>
            </a:r>
          </a:p>
          <a:p>
            <a:pPr marL="592666" indent="-592666" algn="l" defTabSz="457200">
              <a:lnSpc>
                <a:spcPct val="110000"/>
              </a:lnSpc>
              <a:buSzPct val="100000"/>
              <a:buAutoNum type="arabicPeriod" startAt="1"/>
              <a:defRPr sz="4800">
                <a:solidFill>
                  <a:srgbClr val="000000"/>
                </a:solidFill>
              </a:defRPr>
            </a:pPr>
            <a:r>
              <a:t>它是一个完备集合，可由它们线性组合得到任意的分子轨道；</a:t>
            </a:r>
          </a:p>
          <a:p>
            <a:pPr marL="592666" indent="-592666" algn="l" defTabSz="457200">
              <a:lnSpc>
                <a:spcPct val="110000"/>
              </a:lnSpc>
              <a:buSzPct val="100000"/>
              <a:buAutoNum type="arabicPeriod" startAt="1"/>
              <a:defRPr sz="4800">
                <a:solidFill>
                  <a:srgbClr val="000000"/>
                </a:solidFill>
              </a:defRPr>
            </a:pPr>
            <a:r>
              <a:t>与被描述的体系(原子，分子，周期性体系)有正确的近似关系，这样可用较少的基函数来较精确地描述分子轨道；</a:t>
            </a:r>
          </a:p>
          <a:p>
            <a:pPr marL="592666" indent="-592666" algn="l" defTabSz="457200">
              <a:lnSpc>
                <a:spcPct val="110000"/>
              </a:lnSpc>
              <a:buSzPct val="100000"/>
              <a:buAutoNum type="arabicPeriod" startAt="1"/>
              <a:defRPr sz="4800">
                <a:solidFill>
                  <a:srgbClr val="000000"/>
                </a:solidFill>
              </a:defRPr>
            </a:pPr>
            <a:r>
              <a:t>由这组基函数系定义的分子积分，特别是多中心电子积分容易计算，随后进行的自洽迭代收敛比较快。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6" name="2. 原子轨道积分及计算 — 双电子排斥积分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原子轨道积分及计算 — 双电子排斥积分</a:t>
            </a:r>
          </a:p>
        </p:txBody>
      </p:sp>
      <p:sp>
        <p:nvSpPr>
          <p:cNvPr id="757" name="分离x，y，z分量"/>
          <p:cNvSpPr txBox="1"/>
          <p:nvPr/>
        </p:nvSpPr>
        <p:spPr>
          <a:xfrm>
            <a:off x="364669" y="1554514"/>
            <a:ext cx="5221473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分离x，y，z分量</a:t>
            </a:r>
          </a:p>
        </p:txBody>
      </p:sp>
      <p:pic>
        <p:nvPicPr>
          <p:cNvPr id="758" name="image93.png" descr="image9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6446" y="2461379"/>
            <a:ext cx="22052544" cy="1433083"/>
          </a:xfrm>
          <a:prstGeom prst="rect">
            <a:avLst/>
          </a:prstGeom>
          <a:ln w="12700">
            <a:miter lim="400000"/>
          </a:ln>
        </p:spPr>
      </p:pic>
      <p:pic>
        <p:nvPicPr>
          <p:cNvPr id="759" name="image94.png" descr="image9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9530" y="3926478"/>
            <a:ext cx="22052546" cy="2591433"/>
          </a:xfrm>
          <a:prstGeom prst="rect">
            <a:avLst/>
          </a:prstGeom>
          <a:ln w="12700">
            <a:miter lim="400000"/>
          </a:ln>
        </p:spPr>
      </p:pic>
      <p:sp>
        <p:nvSpPr>
          <p:cNvPr id="760" name="J.Rys, M. Dupuis, H.F. King, JCC, 2,154,1983."/>
          <p:cNvSpPr txBox="1"/>
          <p:nvPr/>
        </p:nvSpPr>
        <p:spPr>
          <a:xfrm>
            <a:off x="13929258" y="1635304"/>
            <a:ext cx="10090073" cy="661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J.Rys, M. Dupuis, H.F. King, JCC, 2,154,1983.</a:t>
            </a:r>
          </a:p>
        </p:txBody>
      </p:sp>
      <p:sp>
        <p:nvSpPr>
          <p:cNvPr id="761" name="利用GTP得"/>
          <p:cNvSpPr txBox="1"/>
          <p:nvPr/>
        </p:nvSpPr>
        <p:spPr>
          <a:xfrm>
            <a:off x="364670" y="6710068"/>
            <a:ext cx="3563262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利用GTP得</a:t>
            </a:r>
          </a:p>
        </p:txBody>
      </p:sp>
      <p:pic>
        <p:nvPicPr>
          <p:cNvPr id="762" name="image95.png" descr="image9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34208" y="7454241"/>
            <a:ext cx="22454383" cy="2444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3" name="image96.png" descr="image9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02789" y="9898257"/>
            <a:ext cx="11405479" cy="3119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8" name="2. 原子轨道积分及计算 — 双电子排斥积分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原子轨道积分及计算 — 双电子排斥积分</a:t>
            </a:r>
          </a:p>
        </p:txBody>
      </p:sp>
      <p:pic>
        <p:nvPicPr>
          <p:cNvPr id="769" name="image95.png" descr="image9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2040" y="2001543"/>
            <a:ext cx="22454383" cy="2444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770" name="image97.png" descr="image9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6467" y="7274063"/>
            <a:ext cx="20016916" cy="1185471"/>
          </a:xfrm>
          <a:prstGeom prst="rect">
            <a:avLst/>
          </a:prstGeom>
          <a:ln w="12700">
            <a:miter lim="400000"/>
          </a:ln>
        </p:spPr>
      </p:pic>
      <p:sp>
        <p:nvSpPr>
          <p:cNvPr id="771" name="当"/>
          <p:cNvSpPr txBox="1"/>
          <p:nvPr/>
        </p:nvSpPr>
        <p:spPr>
          <a:xfrm>
            <a:off x="704528" y="5493402"/>
            <a:ext cx="533639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当</a:t>
            </a:r>
          </a:p>
        </p:txBody>
      </p:sp>
      <p:pic>
        <p:nvPicPr>
          <p:cNvPr id="772" name="image98.png" descr="image9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94036" y="5766265"/>
            <a:ext cx="8783209" cy="612339"/>
          </a:xfrm>
          <a:prstGeom prst="rect">
            <a:avLst/>
          </a:prstGeom>
          <a:ln w="12700">
            <a:miter lim="400000"/>
          </a:ln>
        </p:spPr>
      </p:pic>
      <p:sp>
        <p:nvSpPr>
          <p:cNvPr id="773" name="其中"/>
          <p:cNvSpPr txBox="1"/>
          <p:nvPr/>
        </p:nvSpPr>
        <p:spPr>
          <a:xfrm>
            <a:off x="639530" y="9899172"/>
            <a:ext cx="1573874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其中</a:t>
            </a:r>
          </a:p>
        </p:txBody>
      </p:sp>
      <p:pic>
        <p:nvPicPr>
          <p:cNvPr id="774" name="image99.png" descr="image9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98324" y="10086884"/>
            <a:ext cx="2953241" cy="1612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79" name="2. 原子轨道积分及计算 — 双电子排斥积分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原子轨道积分及计算 — 双电子排斥积分</a:t>
            </a:r>
          </a:p>
        </p:txBody>
      </p:sp>
      <p:pic>
        <p:nvPicPr>
          <p:cNvPr id="780" name="image100.png" descr="image1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9156" y="6803025"/>
            <a:ext cx="21161825" cy="6120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81" name="image101.png" descr="image1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72172" y="1312070"/>
            <a:ext cx="5902563" cy="4024475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变量代换"/>
          <p:cNvSpPr txBox="1"/>
          <p:nvPr/>
        </p:nvSpPr>
        <p:spPr>
          <a:xfrm>
            <a:off x="705970" y="1595148"/>
            <a:ext cx="2650584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变量代换</a:t>
            </a:r>
          </a:p>
        </p:txBody>
      </p:sp>
      <p:sp>
        <p:nvSpPr>
          <p:cNvPr id="783" name="并重新定义2D积分"/>
          <p:cNvSpPr txBox="1"/>
          <p:nvPr/>
        </p:nvSpPr>
        <p:spPr>
          <a:xfrm>
            <a:off x="851405" y="4615870"/>
            <a:ext cx="5441450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并重新定义2D积分</a:t>
            </a:r>
          </a:p>
        </p:txBody>
      </p:sp>
      <p:pic>
        <p:nvPicPr>
          <p:cNvPr id="784" name="image102.png" descr="image1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16931" y="5378499"/>
            <a:ext cx="8256667" cy="1514018"/>
          </a:xfrm>
          <a:prstGeom prst="rect">
            <a:avLst/>
          </a:prstGeom>
          <a:ln w="12700">
            <a:miter lim="400000"/>
          </a:ln>
        </p:spPr>
      </p:pic>
      <p:sp>
        <p:nvSpPr>
          <p:cNvPr id="785" name="得"/>
          <p:cNvSpPr txBox="1"/>
          <p:nvPr/>
        </p:nvSpPr>
        <p:spPr>
          <a:xfrm>
            <a:off x="664116" y="6684106"/>
            <a:ext cx="459593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得</a:t>
            </a:r>
          </a:p>
        </p:txBody>
      </p:sp>
      <p:pic>
        <p:nvPicPr>
          <p:cNvPr id="786" name="image103.png" descr="image10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94611" y="12740199"/>
            <a:ext cx="1719617" cy="555839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是Rys多项式的根和权重"/>
          <p:cNvSpPr txBox="1"/>
          <p:nvPr/>
        </p:nvSpPr>
        <p:spPr>
          <a:xfrm>
            <a:off x="3388428" y="12521230"/>
            <a:ext cx="6896915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是Rys多项式的根和权重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92" name="2. 原子轨道积分及计算 — 双电子排斥积分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原子轨道积分及计算 — 双电子排斥积分</a:t>
            </a:r>
          </a:p>
        </p:txBody>
      </p:sp>
      <p:pic>
        <p:nvPicPr>
          <p:cNvPr id="793" name="image104.png" descr="image1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0299" y="1520572"/>
            <a:ext cx="18578971" cy="2743607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2D积分的垂直递推公式(Vertical Recursion Relation — VRR)"/>
          <p:cNvSpPr txBox="1"/>
          <p:nvPr/>
        </p:nvSpPr>
        <p:spPr>
          <a:xfrm>
            <a:off x="1009690" y="4110381"/>
            <a:ext cx="16394115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2D积分的垂直递推公式(Vertical Recursion Relation — VRR)</a:t>
            </a:r>
          </a:p>
        </p:txBody>
      </p:sp>
      <p:pic>
        <p:nvPicPr>
          <p:cNvPr id="795" name="image105.png" descr="image10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41480" y="5338305"/>
            <a:ext cx="16976857" cy="2969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6" name="image106.png" descr="image10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34226" y="8677192"/>
            <a:ext cx="14709718" cy="2325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797" name="image107.png" descr="image10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34226" y="11273558"/>
            <a:ext cx="3520023" cy="1094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8" name="image108.png" descr="image10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49783" y="11213383"/>
            <a:ext cx="5077871" cy="1129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799" name="image109.png" descr="image109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035504" y="11246653"/>
            <a:ext cx="4943849" cy="1094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04" name="2. 原子轨道积分及计算 — 双电子排斥积分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原子轨道积分及计算 — 双电子排斥积分</a:t>
            </a:r>
          </a:p>
        </p:txBody>
      </p:sp>
      <p:pic>
        <p:nvPicPr>
          <p:cNvPr id="805" name="image110.png" descr="image1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5954" y="1787000"/>
            <a:ext cx="20411086" cy="11068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目录"/>
          <p:cNvSpPr txBox="1"/>
          <p:nvPr>
            <p:ph type="title"/>
          </p:nvPr>
        </p:nvSpPr>
        <p:spPr>
          <a:xfrm>
            <a:off x="3205733" y="690661"/>
            <a:ext cx="9057089" cy="1642568"/>
          </a:xfrm>
          <a:prstGeom prst="rect">
            <a:avLst/>
          </a:prstGeom>
        </p:spPr>
        <p:txBody>
          <a:bodyPr/>
          <a:lstStyle>
            <a:lvl1pPr defTabSz="2096971">
              <a:defRPr b="1" spc="-171" sz="8600">
                <a:solidFill>
                  <a:srgbClr val="005493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目录</a:t>
            </a:r>
          </a:p>
        </p:txBody>
      </p:sp>
      <p:sp>
        <p:nvSpPr>
          <p:cNvPr id="810" name="线条"/>
          <p:cNvSpPr/>
          <p:nvPr/>
        </p:nvSpPr>
        <p:spPr>
          <a:xfrm>
            <a:off x="1910788" y="2594668"/>
            <a:ext cx="22520972" cy="1"/>
          </a:xfrm>
          <a:prstGeom prst="line">
            <a:avLst/>
          </a:prstGeom>
          <a:ln w="63500">
            <a:solidFill>
              <a:srgbClr val="FF7E79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11" name="基函数简介…"/>
          <p:cNvSpPr txBox="1"/>
          <p:nvPr>
            <p:ph type="body" sz="half" idx="4294967295"/>
          </p:nvPr>
        </p:nvSpPr>
        <p:spPr>
          <a:xfrm>
            <a:off x="3684374" y="3634283"/>
            <a:ext cx="16080970" cy="8266024"/>
          </a:xfrm>
          <a:prstGeom prst="rect">
            <a:avLst/>
          </a:prstGeom>
        </p:spPr>
        <p:txBody>
          <a:bodyPr anchor="ctr"/>
          <a:lstStyle/>
          <a:p>
            <a:pPr marL="876904" indent="-876904" defTabSz="825500">
              <a:lnSpc>
                <a:spcPct val="150000"/>
              </a:lnSpc>
              <a:spcBef>
                <a:spcPts val="0"/>
              </a:spcBef>
              <a:buSzPct val="100000"/>
              <a:buAutoNum type="arabicPeriod" startAt="1"/>
              <a:defRPr b="1" sz="6400">
                <a:solidFill>
                  <a:srgbClr val="005493"/>
                </a:solidFill>
              </a:defRPr>
            </a:pPr>
            <a:r>
              <a:t>基函数简介</a:t>
            </a:r>
          </a:p>
          <a:p>
            <a:pPr marL="876904" indent="-876904" defTabSz="825500">
              <a:lnSpc>
                <a:spcPct val="150000"/>
              </a:lnSpc>
              <a:spcBef>
                <a:spcPts val="0"/>
              </a:spcBef>
              <a:buSzPct val="100000"/>
              <a:buAutoNum type="arabicPeriod" startAt="1"/>
              <a:defRPr b="1" sz="6400">
                <a:solidFill>
                  <a:srgbClr val="005493"/>
                </a:solidFill>
              </a:defRPr>
            </a:pPr>
            <a:r>
              <a:t>原子轨道积分及计算</a:t>
            </a:r>
          </a:p>
          <a:p>
            <a:pPr marL="876904" indent="-876904" defTabSz="825500">
              <a:lnSpc>
                <a:spcPct val="150000"/>
              </a:lnSpc>
              <a:spcBef>
                <a:spcPts val="0"/>
              </a:spcBef>
              <a:buSzPct val="100000"/>
              <a:buAutoNum type="arabicPeriod" startAt="1"/>
              <a:defRPr b="1" sz="6400">
                <a:solidFill>
                  <a:srgbClr val="005493"/>
                </a:solidFill>
              </a:defRPr>
            </a:pPr>
            <a:r>
              <a:t>积分计算的其它问题</a:t>
            </a:r>
          </a:p>
          <a:p>
            <a:pPr marL="876904" indent="-876904" defTabSz="825500">
              <a:lnSpc>
                <a:spcPct val="150000"/>
              </a:lnSpc>
              <a:spcBef>
                <a:spcPts val="0"/>
              </a:spcBef>
              <a:buSzPct val="100000"/>
              <a:buAutoNum type="arabicPeriod" startAt="1"/>
              <a:defRPr b="1" sz="6400">
                <a:solidFill>
                  <a:srgbClr val="005493"/>
                </a:solidFill>
              </a:defRPr>
            </a:pPr>
            <a:r>
              <a:t>RI近似与三中心积分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14" name="3.积分计算的其它问题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3.积分计算的其它问题</a:t>
            </a:r>
          </a:p>
        </p:txBody>
      </p:sp>
      <p:sp>
        <p:nvSpPr>
          <p:cNvPr id="815" name="原子轨道排序"/>
          <p:cNvSpPr txBox="1"/>
          <p:nvPr/>
        </p:nvSpPr>
        <p:spPr>
          <a:xfrm>
            <a:off x="304706" y="2086660"/>
            <a:ext cx="37719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800"/>
            </a:lvl1pPr>
          </a:lstStyle>
          <a:p>
            <a:pPr/>
            <a:r>
              <a:t>原子轨道排序</a:t>
            </a:r>
          </a:p>
        </p:txBody>
      </p:sp>
      <p:sp>
        <p:nvSpPr>
          <p:cNvPr id="816" name="NBF=0…"/>
          <p:cNvSpPr txBox="1"/>
          <p:nvPr>
            <p:ph type="body" sz="half" idx="1"/>
          </p:nvPr>
        </p:nvSpPr>
        <p:spPr>
          <a:xfrm>
            <a:off x="3349858" y="3385921"/>
            <a:ext cx="11323047" cy="9914607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30000"/>
              </a:lnSpc>
              <a:buSzTx/>
              <a:buNone/>
              <a:defRPr sz="6200"/>
            </a:pPr>
            <a:r>
              <a:t>NBF=0</a:t>
            </a:r>
          </a:p>
          <a:p>
            <a:pPr marL="0" indent="0">
              <a:lnSpc>
                <a:spcPct val="30000"/>
              </a:lnSpc>
              <a:buSzTx/>
              <a:buNone/>
              <a:defRPr sz="6200"/>
            </a:pPr>
            <a:r>
              <a:t>Do iatom=1,natom</a:t>
            </a:r>
          </a:p>
          <a:p>
            <a:pPr marL="0" indent="0">
              <a:lnSpc>
                <a:spcPct val="30000"/>
              </a:lnSpc>
              <a:buSzTx/>
              <a:buNone/>
              <a:defRPr sz="6200"/>
            </a:pPr>
            <a:r>
              <a:t>     Do L=0,maxL</a:t>
            </a:r>
          </a:p>
          <a:p>
            <a:pPr marL="0" indent="0">
              <a:lnSpc>
                <a:spcPct val="30000"/>
              </a:lnSpc>
              <a:buSzTx/>
              <a:buNone/>
              <a:defRPr sz="6200"/>
            </a:pPr>
            <a:r>
              <a:t>          Do  isph=-L,L</a:t>
            </a:r>
          </a:p>
          <a:p>
            <a:pPr marL="0" indent="0">
              <a:lnSpc>
                <a:spcPct val="30000"/>
              </a:lnSpc>
              <a:buSzTx/>
              <a:buNone/>
              <a:defRPr sz="6200"/>
            </a:pPr>
            <a:r>
              <a:t>             Do icgto=1,ncgtos</a:t>
            </a:r>
          </a:p>
          <a:p>
            <a:pPr marL="0" indent="0">
              <a:lnSpc>
                <a:spcPct val="30000"/>
              </a:lnSpc>
              <a:buSzTx/>
              <a:buNone/>
              <a:defRPr sz="6200"/>
            </a:pPr>
            <a:r>
              <a:t>                   NBF = NBF + 1</a:t>
            </a:r>
          </a:p>
          <a:p>
            <a:pPr marL="0" indent="0">
              <a:lnSpc>
                <a:spcPct val="30000"/>
              </a:lnSpc>
              <a:buSzTx/>
              <a:buNone/>
              <a:defRPr sz="6200"/>
            </a:pPr>
            <a:r>
              <a:t>             Enddo</a:t>
            </a:r>
          </a:p>
          <a:p>
            <a:pPr marL="0" indent="0">
              <a:lnSpc>
                <a:spcPct val="30000"/>
              </a:lnSpc>
              <a:buSzTx/>
              <a:buNone/>
              <a:defRPr sz="6200"/>
            </a:pPr>
            <a:r>
              <a:t>         Enddo</a:t>
            </a:r>
          </a:p>
          <a:p>
            <a:pPr marL="0" indent="0">
              <a:lnSpc>
                <a:spcPct val="30000"/>
              </a:lnSpc>
              <a:buSzTx/>
              <a:buNone/>
              <a:defRPr sz="6200"/>
            </a:pPr>
            <a:r>
              <a:t>     Enddo</a:t>
            </a:r>
          </a:p>
          <a:p>
            <a:pPr marL="0" indent="0">
              <a:lnSpc>
                <a:spcPct val="30000"/>
              </a:lnSpc>
              <a:buSzTx/>
              <a:buNone/>
              <a:defRPr sz="6200"/>
            </a:pPr>
            <a:r>
              <a:t>Enddo </a:t>
            </a:r>
          </a:p>
        </p:txBody>
      </p:sp>
      <p:pic>
        <p:nvPicPr>
          <p:cNvPr id="81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77360" y="2480672"/>
            <a:ext cx="4082505" cy="108325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可以利用                     定义有效基函数对。"/>
          <p:cNvSpPr txBox="1"/>
          <p:nvPr/>
        </p:nvSpPr>
        <p:spPr>
          <a:xfrm>
            <a:off x="12539009" y="12629643"/>
            <a:ext cx="824854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3400"/>
            </a:lvl1pPr>
          </a:lstStyle>
          <a:p>
            <a:pPr/>
            <a:r>
              <a:t>可以利用                     定义有效基函数对。</a:t>
            </a:r>
          </a:p>
        </p:txBody>
      </p:sp>
      <p:sp>
        <p:nvSpPr>
          <p:cNvPr id="8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23" name="有效高斯基函数对"/>
          <p:cNvSpPr txBox="1"/>
          <p:nvPr/>
        </p:nvSpPr>
        <p:spPr>
          <a:xfrm>
            <a:off x="323592" y="8037290"/>
            <a:ext cx="43815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200"/>
            </a:lvl1pPr>
          </a:lstStyle>
          <a:p>
            <a:pPr/>
            <a:r>
              <a:t>有效高斯基函数对</a:t>
            </a:r>
          </a:p>
        </p:txBody>
      </p:sp>
      <p:sp>
        <p:nvSpPr>
          <p:cNvPr id="824" name="高斯基函数Shell"/>
          <p:cNvSpPr txBox="1"/>
          <p:nvPr/>
        </p:nvSpPr>
        <p:spPr>
          <a:xfrm>
            <a:off x="138934" y="1885662"/>
            <a:ext cx="4025190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200"/>
            </a:lvl1pPr>
          </a:lstStyle>
          <a:p>
            <a:pPr/>
            <a:r>
              <a:t>高斯基函数Shell</a:t>
            </a:r>
          </a:p>
        </p:txBody>
      </p:sp>
      <p:sp>
        <p:nvSpPr>
          <p:cNvPr id="825" name="不同软件，shell的定义不同。在BDF中，一个原子基函数中角动量相同的基函数定义为一个Shell，例如，H2O，cc-pVDZ基组时，O [9s4p1d]—&gt;(3s2p1d), H[4s1s]—&gt;(2s1p)。BDF中，共7个shell，分别为Os, Op, Od, H1s, H1p, H2s, H2p。在有的程序中，每组给定角动量L的收缩基函数定义为1个Shell。此时对氧原子，共6个shell，分别为O1s, O2s, O3s, O1p, O2p, O1d。…"/>
          <p:cNvSpPr txBox="1"/>
          <p:nvPr/>
        </p:nvSpPr>
        <p:spPr>
          <a:xfrm>
            <a:off x="1031533" y="2755007"/>
            <a:ext cx="23133988" cy="5051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29708" indent="-629708" algn="just">
              <a:buSzPct val="100000"/>
              <a:buAutoNum type="arabicPeriod" startAt="1"/>
              <a:defRPr sz="3400"/>
            </a:pPr>
            <a:r>
              <a:t>不同软件，shell的定义不同。在BDF中，</a:t>
            </a:r>
            <a:r>
              <a:rPr b="1">
                <a:solidFill>
                  <a:srgbClr val="FF2600"/>
                </a:solidFill>
              </a:rPr>
              <a:t>一个原子基函数中角动量相同的基函数定义为一个Shell</a:t>
            </a:r>
            <a:r>
              <a:t>，例如，H2O，cc-pVDZ基组时，O [9s4p1d]—&gt;(3s2p1d), H[4s1s]—&gt;(2s1p)。BDF中，共7个shell，分别为Os, Op, Od, H1s, H1p, H2s, H2p。在有的程序中，</a:t>
            </a:r>
            <a:r>
              <a:rPr b="1">
                <a:solidFill>
                  <a:srgbClr val="FF2600"/>
                </a:solidFill>
              </a:rPr>
              <a:t>每组给定角动量L的收缩基函数定义为1个Shel</a:t>
            </a:r>
            <a:r>
              <a:rPr b="1"/>
              <a:t>l</a:t>
            </a:r>
            <a:r>
              <a:t>。此时对氧原子，共6个shell，分别为O1s, O2s, O3s, O1p, O2p, O1d。</a:t>
            </a:r>
          </a:p>
          <a:p>
            <a:pPr marL="629708" indent="-629708" algn="just">
              <a:buSzPct val="100000"/>
              <a:buAutoNum type="arabicPeriod" startAt="1"/>
              <a:defRPr sz="3400"/>
            </a:pPr>
            <a:r>
              <a:t>BDF的定义方式有利于全局收缩基函数，如ANO系列基组的计算。按照收缩基函数组织的Shell有利于分段收缩基函数计算。</a:t>
            </a:r>
          </a:p>
          <a:p>
            <a:pPr marL="629708" indent="-629708" algn="just">
              <a:buSzPct val="100000"/>
              <a:buAutoNum type="arabicPeriod" startAt="1"/>
              <a:defRPr sz="3400"/>
            </a:pPr>
            <a:r>
              <a:t>对于Pople系列基组，如6-31G，C原子的L壳层，即2s2p壳层指数函数相同，为了避免重复计算，L壳层被定义为一个Shell更方便。</a:t>
            </a:r>
          </a:p>
        </p:txBody>
      </p:sp>
      <p:sp>
        <p:nvSpPr>
          <p:cNvPr id="826" name="高斯基函数的值随半径r增大迅速衰减很快，给定指数的一对分属不同原子中心的高斯基函数"/>
          <p:cNvSpPr txBox="1"/>
          <p:nvPr/>
        </p:nvSpPr>
        <p:spPr>
          <a:xfrm>
            <a:off x="1026831" y="9119097"/>
            <a:ext cx="1784200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defRPr sz="3400"/>
            </a:lvl1pPr>
          </a:lstStyle>
          <a:p>
            <a:pPr/>
            <a:r>
              <a:t>高斯基函数的值随半径r增大迅速衰减很快，给定指数的一对分属不同原子中心的高斯基函数</a:t>
            </a:r>
          </a:p>
        </p:txBody>
      </p:sp>
      <p:pic>
        <p:nvPicPr>
          <p:cNvPr id="82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37816" y="9214347"/>
            <a:ext cx="3263901" cy="49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32900" y="10287000"/>
            <a:ext cx="6731256" cy="1155581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η为一个预定义的小量，如1.E-8,大于η的基函数对被称为有效基函数对。"/>
          <p:cNvSpPr txBox="1"/>
          <p:nvPr/>
        </p:nvSpPr>
        <p:spPr>
          <a:xfrm>
            <a:off x="1026831" y="11668560"/>
            <a:ext cx="1670896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defRPr sz="3400"/>
            </a:lvl1pPr>
          </a:lstStyle>
          <a:p>
            <a:pPr/>
            <a:r>
              <a:t>η为一个预定义的小量，如1.E-8,大于η的基函数对被称为有效基函数对。</a:t>
            </a:r>
          </a:p>
        </p:txBody>
      </p:sp>
      <p:pic>
        <p:nvPicPr>
          <p:cNvPr id="830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72200" y="12668250"/>
            <a:ext cx="5689600" cy="571500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或者由于Schwarz不等式，"/>
          <p:cNvSpPr txBox="1"/>
          <p:nvPr/>
        </p:nvSpPr>
        <p:spPr>
          <a:xfrm>
            <a:off x="912034" y="12605740"/>
            <a:ext cx="523069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3400"/>
            </a:lvl1pPr>
          </a:lstStyle>
          <a:p>
            <a:pPr/>
            <a:r>
              <a:t>或者由于Schwarz不等式，</a:t>
            </a:r>
          </a:p>
        </p:txBody>
      </p:sp>
      <p:pic>
        <p:nvPicPr>
          <p:cNvPr id="832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393333" y="12726390"/>
            <a:ext cx="23368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3.积分计算的其它问题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3.积分计算的其它问题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38" name="单电子积分"/>
          <p:cNvSpPr txBox="1"/>
          <p:nvPr/>
        </p:nvSpPr>
        <p:spPr>
          <a:xfrm>
            <a:off x="742956" y="4897558"/>
            <a:ext cx="21463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/>
            </a:lvl1pPr>
          </a:lstStyle>
          <a:p>
            <a:pPr/>
            <a:r>
              <a:t>单电子积分</a:t>
            </a:r>
          </a:p>
        </p:txBody>
      </p:sp>
      <p:sp>
        <p:nvSpPr>
          <p:cNvPr id="839" name="RHF方程"/>
          <p:cNvSpPr txBox="1"/>
          <p:nvPr/>
        </p:nvSpPr>
        <p:spPr>
          <a:xfrm>
            <a:off x="743530" y="1955512"/>
            <a:ext cx="176266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/>
            </a:lvl1pPr>
          </a:lstStyle>
          <a:p>
            <a:pPr/>
            <a:r>
              <a:t>RHF方程</a:t>
            </a:r>
          </a:p>
        </p:txBody>
      </p:sp>
      <p:pic>
        <p:nvPicPr>
          <p:cNvPr id="84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39877" y="5353050"/>
            <a:ext cx="4954765" cy="673100"/>
          </a:xfrm>
          <a:prstGeom prst="rect">
            <a:avLst/>
          </a:prstGeom>
          <a:ln w="12700">
            <a:miter lim="400000"/>
          </a:ln>
        </p:spPr>
      </p:pic>
      <p:sp>
        <p:nvSpPr>
          <p:cNvPr id="841" name="双电子排斥积分"/>
          <p:cNvSpPr txBox="1"/>
          <p:nvPr/>
        </p:nvSpPr>
        <p:spPr>
          <a:xfrm>
            <a:off x="526309" y="10833387"/>
            <a:ext cx="29591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/>
            </a:lvl1pPr>
          </a:lstStyle>
          <a:p>
            <a:pPr/>
            <a:r>
              <a:t>双电子排斥积分</a:t>
            </a:r>
          </a:p>
        </p:txBody>
      </p:sp>
      <p:pic>
        <p:nvPicPr>
          <p:cNvPr id="842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84750" y="11551478"/>
            <a:ext cx="13987430" cy="1440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843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9550" y="3788133"/>
            <a:ext cx="14874409" cy="1279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844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24450" y="1817238"/>
            <a:ext cx="12060753" cy="1733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845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508750" y="6220268"/>
            <a:ext cx="7883465" cy="4763274"/>
          </a:xfrm>
          <a:prstGeom prst="rect">
            <a:avLst/>
          </a:prstGeom>
          <a:ln w="12700">
            <a:miter lim="400000"/>
          </a:ln>
        </p:spPr>
      </p:pic>
      <p:sp>
        <p:nvSpPr>
          <p:cNvPr id="846" name="3.积分计算的其它问题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3.积分计算的其它问题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1" name="单电子积分具有对称性"/>
          <p:cNvSpPr txBox="1"/>
          <p:nvPr/>
        </p:nvSpPr>
        <p:spPr>
          <a:xfrm>
            <a:off x="700824" y="2159548"/>
            <a:ext cx="41783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/>
            </a:lvl1pPr>
          </a:lstStyle>
          <a:p>
            <a:pPr/>
            <a:r>
              <a:t>单电子积分具有对称性</a:t>
            </a:r>
          </a:p>
        </p:txBody>
      </p:sp>
      <p:pic>
        <p:nvPicPr>
          <p:cNvPr id="85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5570" y="3151144"/>
            <a:ext cx="11558990" cy="732334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对于实对称矩阵，只需保存矩阵的下(上)三角"/>
          <p:cNvSpPr txBox="1"/>
          <p:nvPr/>
        </p:nvSpPr>
        <p:spPr>
          <a:xfrm>
            <a:off x="791699" y="4836509"/>
            <a:ext cx="807649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/>
            </a:lvl1pPr>
          </a:lstStyle>
          <a:p>
            <a:pPr/>
            <a:r>
              <a:t>对于实对称矩阵，只需保存矩阵的下(上)三角</a:t>
            </a:r>
          </a:p>
        </p:txBody>
      </p:sp>
      <p:pic>
        <p:nvPicPr>
          <p:cNvPr id="854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29300" y="7446350"/>
            <a:ext cx="8457064" cy="649194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实对称矩阵，只保存下三角，即"/>
          <p:cNvSpPr txBox="1"/>
          <p:nvPr/>
        </p:nvSpPr>
        <p:spPr>
          <a:xfrm>
            <a:off x="779555" y="6283085"/>
            <a:ext cx="58039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/>
            </a:lvl1pPr>
          </a:lstStyle>
          <a:p>
            <a:pPr/>
            <a:r>
              <a:t>实对称矩阵，只保存下三角，即</a:t>
            </a:r>
          </a:p>
        </p:txBody>
      </p:sp>
      <p:sp>
        <p:nvSpPr>
          <p:cNvPr id="856" name="ij=0…"/>
          <p:cNvSpPr txBox="1"/>
          <p:nvPr>
            <p:ph type="body" sz="quarter" idx="1"/>
          </p:nvPr>
        </p:nvSpPr>
        <p:spPr>
          <a:xfrm>
            <a:off x="2903615" y="8903388"/>
            <a:ext cx="4235152" cy="4347773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30000"/>
              </a:lnSpc>
              <a:buSzTx/>
              <a:buNone/>
              <a:defRPr sz="3500"/>
            </a:pPr>
            <a:r>
              <a:t>ij=0</a:t>
            </a:r>
          </a:p>
          <a:p>
            <a:pPr marL="0" indent="0">
              <a:lnSpc>
                <a:spcPct val="30000"/>
              </a:lnSpc>
              <a:buSzTx/>
              <a:buNone/>
              <a:defRPr sz="3500"/>
            </a:pPr>
            <a:r>
              <a:t>Do i =1,n</a:t>
            </a:r>
          </a:p>
          <a:p>
            <a:pPr marL="0" indent="0">
              <a:lnSpc>
                <a:spcPct val="30000"/>
              </a:lnSpc>
              <a:buSzTx/>
              <a:buNone/>
              <a:defRPr sz="3500"/>
            </a:pPr>
            <a:r>
              <a:t>     Do j=1,i</a:t>
            </a:r>
          </a:p>
          <a:p>
            <a:pPr marL="0" indent="0">
              <a:lnSpc>
                <a:spcPct val="30000"/>
              </a:lnSpc>
              <a:buSzTx/>
              <a:buNone/>
              <a:defRPr sz="3500"/>
            </a:pPr>
            <a:r>
              <a:t>           ij = ij + 1    </a:t>
            </a:r>
          </a:p>
          <a:p>
            <a:pPr marL="0" indent="0">
              <a:lnSpc>
                <a:spcPct val="30000"/>
              </a:lnSpc>
              <a:buSzTx/>
              <a:buNone/>
              <a:defRPr sz="3500"/>
            </a:pPr>
            <a:r>
              <a:t>     Enddo</a:t>
            </a:r>
          </a:p>
          <a:p>
            <a:pPr marL="0" indent="0">
              <a:lnSpc>
                <a:spcPct val="30000"/>
              </a:lnSpc>
              <a:buSzTx/>
              <a:buNone/>
              <a:defRPr sz="3500"/>
            </a:pPr>
            <a:r>
              <a:t>Enddo </a:t>
            </a:r>
          </a:p>
        </p:txBody>
      </p:sp>
      <p:sp>
        <p:nvSpPr>
          <p:cNvPr id="857" name="正则序列，共"/>
          <p:cNvSpPr txBox="1"/>
          <p:nvPr/>
        </p:nvSpPr>
        <p:spPr>
          <a:xfrm>
            <a:off x="7865188" y="9524741"/>
            <a:ext cx="3390901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300"/>
            </a:lvl1pPr>
          </a:lstStyle>
          <a:p>
            <a:pPr/>
            <a:r>
              <a:t>正则序列，共</a:t>
            </a:r>
          </a:p>
        </p:txBody>
      </p:sp>
      <p:sp>
        <p:nvSpPr>
          <p:cNvPr id="858" name="Fortran代码示例："/>
          <p:cNvSpPr txBox="1"/>
          <p:nvPr/>
        </p:nvSpPr>
        <p:spPr>
          <a:xfrm>
            <a:off x="781344" y="8099434"/>
            <a:ext cx="3569108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/>
            </a:lvl1pPr>
          </a:lstStyle>
          <a:p>
            <a:pPr/>
            <a:r>
              <a:t>Fortran代码示例：</a:t>
            </a:r>
          </a:p>
        </p:txBody>
      </p:sp>
      <p:pic>
        <p:nvPicPr>
          <p:cNvPr id="859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449050" y="9607550"/>
            <a:ext cx="3206822" cy="710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860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303002" y="7171664"/>
            <a:ext cx="4068808" cy="1198564"/>
          </a:xfrm>
          <a:prstGeom prst="rect">
            <a:avLst/>
          </a:prstGeom>
          <a:ln w="12700">
            <a:miter lim="400000"/>
          </a:ln>
        </p:spPr>
      </p:pic>
      <p:sp>
        <p:nvSpPr>
          <p:cNvPr id="861" name="3.积分计算的其它问题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3.积分计算的其它问题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4" name="1. 基函数简介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基函数简介</a:t>
            </a:r>
          </a:p>
        </p:txBody>
      </p:sp>
      <p:sp>
        <p:nvSpPr>
          <p:cNvPr id="205" name="高斯型轨道(Gaussian type orbital - GTO)…"/>
          <p:cNvSpPr txBox="1"/>
          <p:nvPr/>
        </p:nvSpPr>
        <p:spPr>
          <a:xfrm>
            <a:off x="3132791" y="4429521"/>
            <a:ext cx="17703038" cy="7135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33399" indent="-533399" algn="l">
              <a:lnSpc>
                <a:spcPct val="120000"/>
              </a:lnSpc>
              <a:buSzPct val="123000"/>
              <a:buChar char="•"/>
              <a:defRPr sz="5600">
                <a:solidFill>
                  <a:srgbClr val="000000"/>
                </a:solidFill>
              </a:defRPr>
            </a:pPr>
            <a:r>
              <a:t>高斯型轨道(Gaussian type orbital - GTO)</a:t>
            </a:r>
          </a:p>
          <a:p>
            <a:pPr marL="533399" indent="-533399" algn="l">
              <a:lnSpc>
                <a:spcPct val="120000"/>
              </a:lnSpc>
              <a:buSzPct val="123000"/>
              <a:buChar char="•"/>
              <a:defRPr sz="5600">
                <a:solidFill>
                  <a:srgbClr val="000000"/>
                </a:solidFill>
              </a:defRPr>
            </a:pPr>
            <a:r>
              <a:t>Slater型轨道(Slater type orbital - STO)</a:t>
            </a:r>
          </a:p>
          <a:p>
            <a:pPr marL="533399" indent="-533399" algn="l">
              <a:lnSpc>
                <a:spcPct val="120000"/>
              </a:lnSpc>
              <a:buSzPct val="123000"/>
              <a:buChar char="•"/>
              <a:defRPr sz="5600">
                <a:solidFill>
                  <a:srgbClr val="000000"/>
                </a:solidFill>
              </a:defRPr>
            </a:pPr>
            <a:r>
              <a:t>数值原子轨道(Numerical atomic orbital - NAO)</a:t>
            </a:r>
          </a:p>
          <a:p>
            <a:pPr marL="533399" indent="-533399" algn="l">
              <a:lnSpc>
                <a:spcPct val="120000"/>
              </a:lnSpc>
              <a:buSzPct val="123000"/>
              <a:buChar char="•"/>
              <a:defRPr sz="5600">
                <a:solidFill>
                  <a:srgbClr val="000000"/>
                </a:solidFill>
              </a:defRPr>
            </a:pPr>
            <a:r>
              <a:t>平面波(Plane wave)及球面波(Spherical wave)</a:t>
            </a:r>
          </a:p>
          <a:p>
            <a:pPr marL="533399" indent="-533399" algn="l">
              <a:lnSpc>
                <a:spcPct val="120000"/>
              </a:lnSpc>
              <a:buSzPct val="123000"/>
              <a:buChar char="•"/>
              <a:defRPr sz="5600">
                <a:solidFill>
                  <a:srgbClr val="000000"/>
                </a:solidFill>
              </a:defRPr>
            </a:pPr>
            <a:r>
              <a:t>有限元(Finit elements - FEM)</a:t>
            </a:r>
          </a:p>
          <a:p>
            <a:pPr marL="533399" indent="-533399" algn="l">
              <a:lnSpc>
                <a:spcPct val="120000"/>
              </a:lnSpc>
              <a:buSzPct val="123000"/>
              <a:buChar char="•"/>
              <a:defRPr sz="5600">
                <a:solidFill>
                  <a:srgbClr val="000000"/>
                </a:solidFill>
              </a:defRPr>
            </a:pPr>
            <a:r>
              <a:t>小波(Wavelets)</a:t>
            </a:r>
          </a:p>
        </p:txBody>
      </p:sp>
      <p:sp>
        <p:nvSpPr>
          <p:cNvPr id="206" name="常用的基函数"/>
          <p:cNvSpPr txBox="1"/>
          <p:nvPr/>
        </p:nvSpPr>
        <p:spPr>
          <a:xfrm>
            <a:off x="9166038" y="2139825"/>
            <a:ext cx="49911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6400">
                <a:solidFill>
                  <a:srgbClr val="000000"/>
                </a:solidFill>
              </a:defRPr>
            </a:lvl1pPr>
          </a:lstStyle>
          <a:p>
            <a:pPr/>
            <a:r>
              <a:t>常用的基函数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66" name="双电子排斥积分"/>
          <p:cNvSpPr txBox="1"/>
          <p:nvPr/>
        </p:nvSpPr>
        <p:spPr>
          <a:xfrm>
            <a:off x="389164" y="2000059"/>
            <a:ext cx="29591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/>
            </a:lvl1pPr>
          </a:lstStyle>
          <a:p>
            <a:pPr/>
            <a:r>
              <a:t>双电子排斥积分</a:t>
            </a:r>
          </a:p>
        </p:txBody>
      </p:sp>
      <p:sp>
        <p:nvSpPr>
          <p:cNvPr id="867" name="双电子排斥积分的排列对称性"/>
          <p:cNvSpPr txBox="1"/>
          <p:nvPr/>
        </p:nvSpPr>
        <p:spPr>
          <a:xfrm>
            <a:off x="309599" y="4387427"/>
            <a:ext cx="53975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/>
            </a:lvl1pPr>
          </a:lstStyle>
          <a:p>
            <a:pPr/>
            <a:r>
              <a:t>双电子排斥积分的排列对称性</a:t>
            </a:r>
          </a:p>
        </p:txBody>
      </p:sp>
      <p:sp>
        <p:nvSpPr>
          <p:cNvPr id="868" name="双电子排斥积分的存储,利用正则序列"/>
          <p:cNvSpPr txBox="1"/>
          <p:nvPr/>
        </p:nvSpPr>
        <p:spPr>
          <a:xfrm>
            <a:off x="357938" y="9625738"/>
            <a:ext cx="672968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/>
            </a:lvl1pPr>
          </a:lstStyle>
          <a:p>
            <a:pPr/>
            <a:r>
              <a:t>双电子排斥积分的存储,利用正则序列</a:t>
            </a:r>
          </a:p>
        </p:txBody>
      </p:sp>
      <p:pic>
        <p:nvPicPr>
          <p:cNvPr id="86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38750" y="2750378"/>
            <a:ext cx="13987430" cy="1440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870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67200" y="5511800"/>
            <a:ext cx="16423503" cy="1529315"/>
          </a:xfrm>
          <a:prstGeom prst="rect">
            <a:avLst/>
          </a:prstGeom>
          <a:ln w="12700">
            <a:miter lim="400000"/>
          </a:ln>
        </p:spPr>
      </p:pic>
      <p:sp>
        <p:nvSpPr>
          <p:cNvPr id="871" name="考虑排列对称性，独立的积分共"/>
          <p:cNvSpPr txBox="1"/>
          <p:nvPr/>
        </p:nvSpPr>
        <p:spPr>
          <a:xfrm>
            <a:off x="310835" y="7612995"/>
            <a:ext cx="58039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/>
            </a:lvl1pPr>
          </a:lstStyle>
          <a:p>
            <a:pPr/>
            <a:r>
              <a:t>考虑排列对称性，独立的积分共</a:t>
            </a:r>
          </a:p>
        </p:txBody>
      </p:sp>
      <p:pic>
        <p:nvPicPr>
          <p:cNvPr id="87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99250" y="8400774"/>
            <a:ext cx="7382959" cy="1320248"/>
          </a:xfrm>
          <a:prstGeom prst="rect">
            <a:avLst/>
          </a:prstGeom>
          <a:ln w="12700">
            <a:miter lim="400000"/>
          </a:ln>
        </p:spPr>
      </p:pic>
      <p:pic>
        <p:nvPicPr>
          <p:cNvPr id="873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493750" y="10794959"/>
            <a:ext cx="10220525" cy="1117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874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470150" y="10667959"/>
            <a:ext cx="10161700" cy="1117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875" name="图像" descr="图像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438400" y="12154721"/>
            <a:ext cx="11577156" cy="1027879"/>
          </a:xfrm>
          <a:prstGeom prst="rect">
            <a:avLst/>
          </a:prstGeom>
          <a:ln w="12700">
            <a:miter lim="400000"/>
          </a:ln>
        </p:spPr>
      </p:pic>
      <p:sp>
        <p:nvSpPr>
          <p:cNvPr id="876" name="3.积分计算的其它问题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3.积分计算的其它问题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81" name="第一个Hartree-Fock程序"/>
          <p:cNvSpPr txBox="1"/>
          <p:nvPr/>
        </p:nvSpPr>
        <p:spPr>
          <a:xfrm>
            <a:off x="276002" y="1824489"/>
            <a:ext cx="472043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/>
            </a:lvl1pPr>
          </a:lstStyle>
          <a:p>
            <a:pPr/>
            <a:r>
              <a:t>第一个Hartree-Fock程序</a:t>
            </a:r>
          </a:p>
        </p:txBody>
      </p:sp>
      <p:pic>
        <p:nvPicPr>
          <p:cNvPr id="88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5955" y="2463512"/>
            <a:ext cx="4850514" cy="10797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88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27278" y="4367375"/>
            <a:ext cx="4578866" cy="176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84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07295" y="6449758"/>
            <a:ext cx="13074235" cy="2757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885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4800" y="9779000"/>
            <a:ext cx="7200396" cy="1830609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3.积分计算的其它问题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3.积分计算的其它问题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89" name="如果分子所属的对称群包含D2h或其子群，可先对原子轨道做线性组合，得到对称匹配的轨道。保存对称匹配轨道下的积分，可减少要存储的积分数目，例如苯分子(见test005)算例："/>
          <p:cNvSpPr txBox="1"/>
          <p:nvPr/>
        </p:nvSpPr>
        <p:spPr>
          <a:xfrm>
            <a:off x="646520" y="1824489"/>
            <a:ext cx="21136656" cy="1256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200"/>
            </a:lvl1pPr>
          </a:lstStyle>
          <a:p>
            <a:pPr/>
            <a:r>
              <a:t>       如果分子所属的对称群包含D2h或其子群，可先对原子轨道做线性组合，得到对称匹配的轨道。保存对称匹配轨道下的积分，可减少要存储的积分数目，例如苯分子(见test005)算例：</a:t>
            </a:r>
          </a:p>
        </p:txBody>
      </p:sp>
      <p:sp>
        <p:nvSpPr>
          <p:cNvPr id="890" name="Benzene, None-direct SCF, cc-pVTZ, 264 contracted spherical GTOs"/>
          <p:cNvSpPr txBox="1"/>
          <p:nvPr>
            <p:ph type="body" sz="quarter" idx="1"/>
          </p:nvPr>
        </p:nvSpPr>
        <p:spPr>
          <a:xfrm>
            <a:off x="2384329" y="2974920"/>
            <a:ext cx="17204163" cy="10922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defTabSz="584200">
              <a:lnSpc>
                <a:spcPct val="100000"/>
              </a:lnSpc>
              <a:spcBef>
                <a:spcPts val="3000"/>
              </a:spcBef>
              <a:buClr>
                <a:srgbClr val="A29A85"/>
              </a:buClr>
              <a:buSzPct val="100000"/>
              <a:defRPr sz="46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Benzene, None-direct SCF, cc-pVTZ, 264 contracted spherical GTOs </a:t>
            </a:r>
          </a:p>
        </p:txBody>
      </p:sp>
      <p:graphicFrame>
        <p:nvGraphicFramePr>
          <p:cNvPr id="891" name="表格"/>
          <p:cNvGraphicFramePr/>
          <p:nvPr/>
        </p:nvGraphicFramePr>
        <p:xfrm>
          <a:off x="2348698" y="4161585"/>
          <a:ext cx="19712004" cy="906882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884041"/>
                <a:gridCol w="3256752"/>
                <a:gridCol w="1765951"/>
                <a:gridCol w="2129976"/>
                <a:gridCol w="2129976"/>
                <a:gridCol w="2129976"/>
                <a:gridCol w="2129976"/>
                <a:gridCol w="2129976"/>
                <a:gridCol w="2129976"/>
              </a:tblGrid>
              <a:tr h="753618">
                <a:tc rowSpan="2"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Sym.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No. 2e int.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Time for ERI(S)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Time for SCF(S)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Memory (MB)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753618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CPU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Wall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No. Iter.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CPU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Wall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Int.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SCF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</a:tr>
              <a:tr h="15072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D2h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77,917,898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63.8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78.6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15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42.4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25.9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243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542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</a:tr>
              <a:tr h="15072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D2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152,975,258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90.3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139.3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18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178.7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173.9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243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542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</a:tr>
              <a:tr h="15072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C2v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155,838,194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102.2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165.8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128.2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125.8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243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710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</a:tr>
              <a:tr h="15072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Cs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305,924,314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167.4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343.5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18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347.2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401.7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243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710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</a:tr>
              <a:tr h="1507237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C1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611,817,690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210.8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331.9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18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487.9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687.6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1,000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42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801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403D34"/>
                      </a:solidFill>
                      <a:miter lim="400000"/>
                    </a:lnL>
                    <a:lnR w="25400">
                      <a:solidFill>
                        <a:srgbClr val="403D34"/>
                      </a:solidFill>
                      <a:miter lim="400000"/>
                    </a:lnR>
                    <a:lnT w="25400">
                      <a:solidFill>
                        <a:srgbClr val="403D34"/>
                      </a:solidFill>
                      <a:miter lim="400000"/>
                    </a:lnT>
                    <a:lnB w="25400">
                      <a:solidFill>
                        <a:srgbClr val="403D34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892" name="3.积分计算的其它问题"/>
          <p:cNvSpPr txBox="1"/>
          <p:nvPr>
            <p:ph type="title" idx="4294967295"/>
          </p:nvPr>
        </p:nvSpPr>
        <p:spPr>
          <a:xfrm>
            <a:off x="53339" y="287149"/>
            <a:ext cx="11484032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3.积分计算的其它问题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95" name="integer :: d2h_multi(8,8)…"/>
          <p:cNvSpPr txBox="1"/>
          <p:nvPr/>
        </p:nvSpPr>
        <p:spPr>
          <a:xfrm>
            <a:off x="6562931" y="9020984"/>
            <a:ext cx="9121342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1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integer :: d2h_multi(8,8)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1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!data d2h_multi /1,2,3,4,5,6,7,8, &amp;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1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!                2,1,4,3,8,7,6,5, &amp;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1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!                3,4,1,2,7,8,5,6, &amp;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1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!                4,3,2,1,6,5,8,7, &amp;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1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!                5,8,7,6,1,4,3,2, &amp;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1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!                6,7,8,5,4,1,2,3, &amp;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1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!                7,6,5,8,3,2,1,4, &amp;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1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!                8,5,6,7,2,3,4,1/</a:t>
            </a:r>
          </a:p>
        </p:txBody>
      </p:sp>
      <p:sp>
        <p:nvSpPr>
          <p:cNvPr id="896" name="不可约表示乘法表"/>
          <p:cNvSpPr txBox="1"/>
          <p:nvPr/>
        </p:nvSpPr>
        <p:spPr>
          <a:xfrm>
            <a:off x="290500" y="8744284"/>
            <a:ext cx="33655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/>
            </a:lvl1pPr>
          </a:lstStyle>
          <a:p>
            <a:pPr/>
            <a:r>
              <a:t>不可约表示乘法表</a:t>
            </a:r>
          </a:p>
        </p:txBody>
      </p:sp>
      <p:sp>
        <p:nvSpPr>
          <p:cNvPr id="897" name="不可约表示标记"/>
          <p:cNvSpPr txBox="1"/>
          <p:nvPr/>
        </p:nvSpPr>
        <p:spPr>
          <a:xfrm>
            <a:off x="493700" y="1824489"/>
            <a:ext cx="29591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/>
            </a:lvl1pPr>
          </a:lstStyle>
          <a:p>
            <a:pPr/>
            <a:r>
              <a:t>不可约表示标记</a:t>
            </a:r>
          </a:p>
        </p:txBody>
      </p:sp>
      <p:graphicFrame>
        <p:nvGraphicFramePr>
          <p:cNvPr id="898" name="表格"/>
          <p:cNvGraphicFramePr/>
          <p:nvPr/>
        </p:nvGraphicFramePr>
        <p:xfrm>
          <a:off x="4414619" y="2672478"/>
          <a:ext cx="14148424" cy="576169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570635"/>
                <a:gridCol w="1570635"/>
                <a:gridCol w="1570635"/>
                <a:gridCol w="1570635"/>
                <a:gridCol w="1570635"/>
                <a:gridCol w="1570635"/>
                <a:gridCol w="1570635"/>
                <a:gridCol w="1570635"/>
                <a:gridCol w="1570635"/>
              </a:tblGrid>
              <a:tr h="63877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Group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3877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D2h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B1g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B2g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B3g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B1u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B2u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B3u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3877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B1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B2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B3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63877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D2d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B1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B2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63877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C2v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B1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B2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63877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Cs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A’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63877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C2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63877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Ci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63877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C1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899" name="3.积分计算的其它问题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3.积分计算的其它问题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02" name="对称匹配轨道下单电子积分存储"/>
          <p:cNvSpPr txBox="1"/>
          <p:nvPr/>
        </p:nvSpPr>
        <p:spPr>
          <a:xfrm>
            <a:off x="856273" y="2211409"/>
            <a:ext cx="58039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/>
            </a:lvl1pPr>
          </a:lstStyle>
          <a:p>
            <a:pPr/>
            <a:r>
              <a:t>对称匹配轨道下单电子积分存储</a:t>
            </a:r>
          </a:p>
        </p:txBody>
      </p:sp>
      <p:sp>
        <p:nvSpPr>
          <p:cNvPr id="903" name="积分S, T, V的算符是全对称的，以对称匹配轨道为基时，Bra和Ket波函数应属于同一个不可约表示，积分矩阵具有分块对角结构"/>
          <p:cNvSpPr txBox="1"/>
          <p:nvPr/>
        </p:nvSpPr>
        <p:spPr>
          <a:xfrm>
            <a:off x="922991" y="3356018"/>
            <a:ext cx="230985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200"/>
            </a:lvl1pPr>
          </a:lstStyle>
          <a:p>
            <a:pPr/>
            <a:r>
              <a:t>积分S, T, V的算符是全对称的，以对称匹配轨道为基时，Bra和Ket波函数应属于同一个不可约表示，积分矩阵具有分块对角结构</a:t>
            </a:r>
          </a:p>
        </p:txBody>
      </p:sp>
      <p:grpSp>
        <p:nvGrpSpPr>
          <p:cNvPr id="910" name="成组"/>
          <p:cNvGrpSpPr/>
          <p:nvPr/>
        </p:nvGrpSpPr>
        <p:grpSpPr>
          <a:xfrm>
            <a:off x="1197789" y="5223146"/>
            <a:ext cx="5120869" cy="4210944"/>
            <a:chOff x="0" y="0"/>
            <a:chExt cx="5120867" cy="4210942"/>
          </a:xfrm>
        </p:grpSpPr>
        <p:pic>
          <p:nvPicPr>
            <p:cNvPr id="904" name="图像" descr="图像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5626"/>
              <a:ext cx="340396" cy="41811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5" name="图像" descr="图像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783155" y="29748"/>
              <a:ext cx="337713" cy="41811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06" name="矩形"/>
            <p:cNvSpPr/>
            <p:nvPr/>
          </p:nvSpPr>
          <p:spPr>
            <a:xfrm>
              <a:off x="443956" y="0"/>
              <a:ext cx="1175078" cy="1173685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07" name="正方形"/>
            <p:cNvSpPr/>
            <p:nvPr/>
          </p:nvSpPr>
          <p:spPr>
            <a:xfrm>
              <a:off x="1631593" y="1162049"/>
              <a:ext cx="766478" cy="765569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08" name="正方形"/>
            <p:cNvSpPr/>
            <p:nvPr/>
          </p:nvSpPr>
          <p:spPr>
            <a:xfrm>
              <a:off x="2410630" y="1928286"/>
              <a:ext cx="1068127" cy="1066861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09" name="正方形"/>
            <p:cNvSpPr/>
            <p:nvPr/>
          </p:nvSpPr>
          <p:spPr>
            <a:xfrm>
              <a:off x="3500074" y="2997549"/>
              <a:ext cx="1068128" cy="1066862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911" name="考虑积分具有排列对称性，每个对角块只需存储下三角部分"/>
          <p:cNvSpPr txBox="1"/>
          <p:nvPr/>
        </p:nvSpPr>
        <p:spPr>
          <a:xfrm>
            <a:off x="7131913" y="4100524"/>
            <a:ext cx="106807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/>
            </a:lvl1pPr>
          </a:lstStyle>
          <a:p>
            <a:pPr/>
            <a:r>
              <a:t>考虑积分具有排列对称性，每个对角块只需存储下三角部分</a:t>
            </a:r>
          </a:p>
        </p:txBody>
      </p:sp>
      <p:sp>
        <p:nvSpPr>
          <p:cNvPr id="912" name="Do irep =1, nreps…"/>
          <p:cNvSpPr txBox="1"/>
          <p:nvPr>
            <p:ph type="body" sz="quarter" idx="1"/>
          </p:nvPr>
        </p:nvSpPr>
        <p:spPr>
          <a:xfrm>
            <a:off x="9789459" y="4830764"/>
            <a:ext cx="5365609" cy="4995708"/>
          </a:xfrm>
          <a:prstGeom prst="rect">
            <a:avLst/>
          </a:prstGeom>
        </p:spPr>
        <p:txBody>
          <a:bodyPr anchor="ctr"/>
          <a:lstStyle/>
          <a:p>
            <a:pPr marL="0" indent="0" defTabSz="1755604">
              <a:lnSpc>
                <a:spcPct val="60000"/>
              </a:lnSpc>
              <a:spcBef>
                <a:spcPts val="3200"/>
              </a:spcBef>
              <a:buSzTx/>
              <a:buNone/>
              <a:defRPr sz="3456"/>
            </a:pPr>
            <a:r>
              <a:t>Do irep =1, nreps </a:t>
            </a:r>
          </a:p>
          <a:p>
            <a:pPr marL="0" indent="0" defTabSz="1755604">
              <a:lnSpc>
                <a:spcPct val="60000"/>
              </a:lnSpc>
              <a:spcBef>
                <a:spcPts val="3200"/>
              </a:spcBef>
              <a:buSzTx/>
              <a:buNone/>
              <a:defRPr sz="3456"/>
            </a:pPr>
            <a:r>
              <a:t>     Do i = 1, nbas(irep)</a:t>
            </a:r>
          </a:p>
          <a:p>
            <a:pPr marL="0" indent="0" defTabSz="1755604">
              <a:lnSpc>
                <a:spcPct val="60000"/>
              </a:lnSpc>
              <a:spcBef>
                <a:spcPts val="3200"/>
              </a:spcBef>
              <a:buSzTx/>
              <a:buNone/>
              <a:defRPr sz="3456"/>
            </a:pPr>
            <a:r>
              <a:t>           Do j=1,i+1</a:t>
            </a:r>
          </a:p>
          <a:p>
            <a:pPr marL="0" indent="0" defTabSz="1755604">
              <a:lnSpc>
                <a:spcPct val="60000"/>
              </a:lnSpc>
              <a:spcBef>
                <a:spcPts val="3200"/>
              </a:spcBef>
              <a:buSzTx/>
              <a:buNone/>
              <a:defRPr sz="3456"/>
            </a:pPr>
          </a:p>
          <a:p>
            <a:pPr marL="0" indent="0" defTabSz="1755604">
              <a:lnSpc>
                <a:spcPct val="60000"/>
              </a:lnSpc>
              <a:spcBef>
                <a:spcPts val="3200"/>
              </a:spcBef>
              <a:buSzTx/>
              <a:buNone/>
              <a:defRPr sz="3456"/>
            </a:pPr>
            <a:r>
              <a:t>           Enddo</a:t>
            </a:r>
          </a:p>
          <a:p>
            <a:pPr marL="0" indent="0" defTabSz="1755604">
              <a:lnSpc>
                <a:spcPct val="60000"/>
              </a:lnSpc>
              <a:spcBef>
                <a:spcPts val="3200"/>
              </a:spcBef>
              <a:buSzTx/>
              <a:buNone/>
              <a:defRPr sz="3456"/>
            </a:pPr>
            <a:r>
              <a:t>     Enddo</a:t>
            </a:r>
          </a:p>
          <a:p>
            <a:pPr marL="0" indent="0" defTabSz="1755604">
              <a:lnSpc>
                <a:spcPct val="60000"/>
              </a:lnSpc>
              <a:spcBef>
                <a:spcPts val="3200"/>
              </a:spcBef>
              <a:buSzTx/>
              <a:buNone/>
              <a:defRPr sz="3456"/>
            </a:pPr>
            <a:r>
              <a:t>Enddo</a:t>
            </a:r>
          </a:p>
        </p:txBody>
      </p:sp>
      <p:sp>
        <p:nvSpPr>
          <p:cNvPr id="913" name="偶极积分，SOC积分算符的x，y，z分量可能分属不同不可约表示，也可能是非全对称算符，不为零的积分需满足"/>
          <p:cNvSpPr txBox="1"/>
          <p:nvPr/>
        </p:nvSpPr>
        <p:spPr>
          <a:xfrm>
            <a:off x="922991" y="10259817"/>
            <a:ext cx="230985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200"/>
            </a:lvl1pPr>
          </a:lstStyle>
          <a:p>
            <a:pPr/>
            <a:r>
              <a:t>偶极积分，SOC积分算符的x，y，z分量可能分属不同不可约表示，也可能是非全对称算符，不为零的积分需满足</a:t>
            </a:r>
          </a:p>
        </p:txBody>
      </p:sp>
      <p:pic>
        <p:nvPicPr>
          <p:cNvPr id="914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28050" y="11290300"/>
            <a:ext cx="8375216" cy="806367"/>
          </a:xfrm>
          <a:prstGeom prst="rect">
            <a:avLst/>
          </a:prstGeom>
          <a:ln w="12700">
            <a:miter lim="400000"/>
          </a:ln>
        </p:spPr>
      </p:pic>
      <p:sp>
        <p:nvSpPr>
          <p:cNvPr id="915" name="为了简便期间，BDF中对非S,T,V的积分，统一按照完整的下三角矩阵方式存储。"/>
          <p:cNvSpPr txBox="1"/>
          <p:nvPr/>
        </p:nvSpPr>
        <p:spPr>
          <a:xfrm>
            <a:off x="1102636" y="12522409"/>
            <a:ext cx="14932195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200"/>
            </a:lvl1pPr>
          </a:lstStyle>
          <a:p>
            <a:pPr/>
            <a:r>
              <a:t>为了简便期间，BDF中对非S,T,V的积分，统一按照完整的下三角矩阵方式存储。</a:t>
            </a:r>
          </a:p>
        </p:txBody>
      </p:sp>
      <p:sp>
        <p:nvSpPr>
          <p:cNvPr id="916" name="3.积分计算的其它问题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3.积分计算的其它问题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1" name="对称匹配的轨道下，非零双电子排斥积分需满足"/>
          <p:cNvSpPr txBox="1"/>
          <p:nvPr/>
        </p:nvSpPr>
        <p:spPr>
          <a:xfrm>
            <a:off x="948736" y="1955512"/>
            <a:ext cx="86487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/>
            </a:lvl1pPr>
          </a:lstStyle>
          <a:p>
            <a:pPr/>
            <a:r>
              <a:t>对称匹配的轨道下，非零双电子排斥积分需满足</a:t>
            </a:r>
          </a:p>
        </p:txBody>
      </p:sp>
      <p:pic>
        <p:nvPicPr>
          <p:cNvPr id="92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3600" y="3173150"/>
            <a:ext cx="10416501" cy="708476"/>
          </a:xfrm>
          <a:prstGeom prst="rect">
            <a:avLst/>
          </a:prstGeom>
          <a:ln w="12700">
            <a:miter lim="400000"/>
          </a:ln>
        </p:spPr>
      </p:pic>
      <p:sp>
        <p:nvSpPr>
          <p:cNvPr id="923" name="按照4个轨道的对称性，对称匹配的双电子排斥积分分为"/>
          <p:cNvSpPr txBox="1"/>
          <p:nvPr/>
        </p:nvSpPr>
        <p:spPr>
          <a:xfrm>
            <a:off x="1182392" y="4426163"/>
            <a:ext cx="1009386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/>
            </a:lvl1pPr>
          </a:lstStyle>
          <a:p>
            <a:pPr/>
            <a:r>
              <a:t>按照4个轨道的对称性，对称匹配的双电子排斥积分分为</a:t>
            </a:r>
          </a:p>
        </p:txBody>
      </p:sp>
      <p:pic>
        <p:nvPicPr>
          <p:cNvPr id="924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4200" y="5727700"/>
            <a:ext cx="3340295" cy="6123875"/>
          </a:xfrm>
          <a:prstGeom prst="rect">
            <a:avLst/>
          </a:prstGeom>
          <a:ln w="12700">
            <a:miter lim="400000"/>
          </a:ln>
        </p:spPr>
      </p:pic>
      <p:sp>
        <p:nvSpPr>
          <p:cNvPr id="925" name="4个轨道属于1个不可约表示"/>
          <p:cNvSpPr txBox="1"/>
          <p:nvPr/>
        </p:nvSpPr>
        <p:spPr>
          <a:xfrm>
            <a:off x="6176450" y="5910943"/>
            <a:ext cx="56519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600"/>
            </a:lvl1pPr>
          </a:lstStyle>
          <a:p>
            <a:pPr/>
            <a:r>
              <a:t>4个轨道属于1个不可约表示</a:t>
            </a:r>
          </a:p>
        </p:txBody>
      </p:sp>
      <p:sp>
        <p:nvSpPr>
          <p:cNvPr id="926" name="4个轨道属于2个不可约表示"/>
          <p:cNvSpPr txBox="1"/>
          <p:nvPr/>
        </p:nvSpPr>
        <p:spPr>
          <a:xfrm>
            <a:off x="6176450" y="7648985"/>
            <a:ext cx="56519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600"/>
            </a:lvl1pPr>
          </a:lstStyle>
          <a:p>
            <a:pPr/>
            <a:r>
              <a:t>4个轨道属于2个不可约表示</a:t>
            </a:r>
          </a:p>
        </p:txBody>
      </p:sp>
      <p:sp>
        <p:nvSpPr>
          <p:cNvPr id="927" name="4个轨道属于2个不可约表示"/>
          <p:cNvSpPr txBox="1"/>
          <p:nvPr/>
        </p:nvSpPr>
        <p:spPr>
          <a:xfrm>
            <a:off x="6176450" y="9328667"/>
            <a:ext cx="56519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600"/>
            </a:lvl1pPr>
          </a:lstStyle>
          <a:p>
            <a:pPr/>
            <a:r>
              <a:t>4个轨道属于2个不可约表示</a:t>
            </a:r>
          </a:p>
        </p:txBody>
      </p:sp>
      <p:sp>
        <p:nvSpPr>
          <p:cNvPr id="928" name="4个轨道属于4个不可约表示"/>
          <p:cNvSpPr txBox="1"/>
          <p:nvPr/>
        </p:nvSpPr>
        <p:spPr>
          <a:xfrm>
            <a:off x="6176450" y="10903557"/>
            <a:ext cx="56519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600"/>
            </a:lvl1pPr>
          </a:lstStyle>
          <a:p>
            <a:pPr/>
            <a:r>
              <a:t>4个轨道属于4个不可约表示</a:t>
            </a:r>
          </a:p>
        </p:txBody>
      </p:sp>
      <p:pic>
        <p:nvPicPr>
          <p:cNvPr id="929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69245" y="5720443"/>
            <a:ext cx="5245101" cy="111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0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394645" y="7701643"/>
            <a:ext cx="4940301" cy="96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1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608050" y="11137900"/>
            <a:ext cx="35179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2" name="图像" descr="图像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449300" y="9423400"/>
            <a:ext cx="4343400" cy="965200"/>
          </a:xfrm>
          <a:prstGeom prst="rect">
            <a:avLst/>
          </a:prstGeom>
          <a:ln w="12700">
            <a:miter lim="400000"/>
          </a:ln>
        </p:spPr>
      </p:pic>
      <p:sp>
        <p:nvSpPr>
          <p:cNvPr id="933" name="3.积分计算的其它问题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3.积分计算的其它问题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目录"/>
          <p:cNvSpPr txBox="1"/>
          <p:nvPr>
            <p:ph type="title"/>
          </p:nvPr>
        </p:nvSpPr>
        <p:spPr>
          <a:xfrm>
            <a:off x="3205733" y="690661"/>
            <a:ext cx="9057089" cy="1642568"/>
          </a:xfrm>
          <a:prstGeom prst="rect">
            <a:avLst/>
          </a:prstGeom>
        </p:spPr>
        <p:txBody>
          <a:bodyPr/>
          <a:lstStyle>
            <a:lvl1pPr defTabSz="2096971">
              <a:defRPr b="1" spc="-171" sz="8600">
                <a:solidFill>
                  <a:srgbClr val="005493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目录</a:t>
            </a:r>
          </a:p>
        </p:txBody>
      </p:sp>
      <p:sp>
        <p:nvSpPr>
          <p:cNvPr id="938" name="线条"/>
          <p:cNvSpPr/>
          <p:nvPr/>
        </p:nvSpPr>
        <p:spPr>
          <a:xfrm>
            <a:off x="1910788" y="2594668"/>
            <a:ext cx="22520972" cy="1"/>
          </a:xfrm>
          <a:prstGeom prst="line">
            <a:avLst/>
          </a:prstGeom>
          <a:ln w="63500">
            <a:solidFill>
              <a:srgbClr val="FF7E79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39" name="基函数简介…"/>
          <p:cNvSpPr txBox="1"/>
          <p:nvPr>
            <p:ph type="body" sz="half" idx="4294967295"/>
          </p:nvPr>
        </p:nvSpPr>
        <p:spPr>
          <a:xfrm>
            <a:off x="3684374" y="3634283"/>
            <a:ext cx="16080970" cy="8266024"/>
          </a:xfrm>
          <a:prstGeom prst="rect">
            <a:avLst/>
          </a:prstGeom>
        </p:spPr>
        <p:txBody>
          <a:bodyPr anchor="ctr"/>
          <a:lstStyle/>
          <a:p>
            <a:pPr marL="876904" indent="-876904" defTabSz="825500">
              <a:lnSpc>
                <a:spcPct val="150000"/>
              </a:lnSpc>
              <a:spcBef>
                <a:spcPts val="0"/>
              </a:spcBef>
              <a:buSzPct val="100000"/>
              <a:buAutoNum type="arabicPeriod" startAt="1"/>
              <a:defRPr b="1" sz="6400">
                <a:solidFill>
                  <a:srgbClr val="005493"/>
                </a:solidFill>
              </a:defRPr>
            </a:pPr>
            <a:r>
              <a:t>基函数简介</a:t>
            </a:r>
          </a:p>
          <a:p>
            <a:pPr marL="876904" indent="-876904" defTabSz="825500">
              <a:lnSpc>
                <a:spcPct val="150000"/>
              </a:lnSpc>
              <a:spcBef>
                <a:spcPts val="0"/>
              </a:spcBef>
              <a:buSzPct val="100000"/>
              <a:buAutoNum type="arabicPeriod" startAt="1"/>
              <a:defRPr b="1" sz="6400">
                <a:solidFill>
                  <a:srgbClr val="005493"/>
                </a:solidFill>
              </a:defRPr>
            </a:pPr>
            <a:r>
              <a:t>原子轨道积分及计算</a:t>
            </a:r>
          </a:p>
          <a:p>
            <a:pPr marL="876904" indent="-876904" defTabSz="825500">
              <a:lnSpc>
                <a:spcPct val="150000"/>
              </a:lnSpc>
              <a:spcBef>
                <a:spcPts val="0"/>
              </a:spcBef>
              <a:buSzPct val="100000"/>
              <a:buAutoNum type="arabicPeriod" startAt="1"/>
              <a:defRPr b="1" sz="6400">
                <a:solidFill>
                  <a:srgbClr val="005493"/>
                </a:solidFill>
              </a:defRPr>
            </a:pPr>
            <a:r>
              <a:t>积分计算的其它问题</a:t>
            </a:r>
          </a:p>
          <a:p>
            <a:pPr marL="876904" indent="-876904" defTabSz="825500">
              <a:lnSpc>
                <a:spcPct val="150000"/>
              </a:lnSpc>
              <a:spcBef>
                <a:spcPts val="0"/>
              </a:spcBef>
              <a:buSzPct val="100000"/>
              <a:buAutoNum type="arabicPeriod" startAt="1"/>
              <a:defRPr b="1" sz="6400">
                <a:solidFill>
                  <a:srgbClr val="005493"/>
                </a:solidFill>
              </a:defRPr>
            </a:pPr>
            <a:r>
              <a:t>RI近似与三中心积分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2" name="4. RI近似与三中心积分"/>
          <p:cNvSpPr txBox="1"/>
          <p:nvPr>
            <p:ph type="title" idx="4294967295"/>
          </p:nvPr>
        </p:nvSpPr>
        <p:spPr>
          <a:xfrm>
            <a:off x="148963" y="287149"/>
            <a:ext cx="14019300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4. RI近似与三中心积分</a:t>
            </a:r>
          </a:p>
        </p:txBody>
      </p:sp>
      <p:sp>
        <p:nvSpPr>
          <p:cNvPr id="943" name="Resolution of Identity (RI)"/>
          <p:cNvSpPr txBox="1"/>
          <p:nvPr/>
        </p:nvSpPr>
        <p:spPr>
          <a:xfrm>
            <a:off x="375916" y="1955512"/>
            <a:ext cx="5011421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/>
            </a:lvl1pPr>
          </a:lstStyle>
          <a:p>
            <a:pPr/>
            <a:r>
              <a:t>Resolution of Identity (RI)</a:t>
            </a:r>
          </a:p>
        </p:txBody>
      </p:sp>
      <p:sp>
        <p:nvSpPr>
          <p:cNvPr id="944" name="引入辅助基函数"/>
          <p:cNvSpPr txBox="1"/>
          <p:nvPr/>
        </p:nvSpPr>
        <p:spPr>
          <a:xfrm>
            <a:off x="276909" y="3015307"/>
            <a:ext cx="304800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300"/>
            </a:lvl1pPr>
          </a:lstStyle>
          <a:p>
            <a:pPr/>
            <a:r>
              <a:t>引入辅助基函数</a:t>
            </a:r>
          </a:p>
        </p:txBody>
      </p:sp>
      <p:pic>
        <p:nvPicPr>
          <p:cNvPr id="94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3100" y="4540250"/>
            <a:ext cx="15595249" cy="1590179"/>
          </a:xfrm>
          <a:prstGeom prst="rect">
            <a:avLst/>
          </a:prstGeom>
          <a:ln w="12700">
            <a:miter lim="400000"/>
          </a:ln>
        </p:spPr>
      </p:pic>
      <p:pic>
        <p:nvPicPr>
          <p:cNvPr id="946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80000" y="6433452"/>
            <a:ext cx="14019300" cy="1544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947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49850" y="8369300"/>
            <a:ext cx="14311400" cy="1528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48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58952" y="10330047"/>
            <a:ext cx="11335796" cy="1484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53" name="4. RI近似与三中心积分"/>
          <p:cNvSpPr txBox="1"/>
          <p:nvPr>
            <p:ph type="title" idx="4294967295"/>
          </p:nvPr>
        </p:nvSpPr>
        <p:spPr>
          <a:xfrm>
            <a:off x="117089" y="287149"/>
            <a:ext cx="14019300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4. RI近似与三中心积分</a:t>
            </a:r>
          </a:p>
        </p:txBody>
      </p:sp>
      <p:sp>
        <p:nvSpPr>
          <p:cNvPr id="954" name="因子化的三中心积分存储"/>
          <p:cNvSpPr txBox="1"/>
          <p:nvPr/>
        </p:nvSpPr>
        <p:spPr>
          <a:xfrm>
            <a:off x="648679" y="8620024"/>
            <a:ext cx="45847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/>
            </a:lvl1pPr>
          </a:lstStyle>
          <a:p>
            <a:pPr/>
            <a:r>
              <a:t>因子化的三中心积分存储</a:t>
            </a:r>
          </a:p>
        </p:txBody>
      </p:sp>
      <p:pic>
        <p:nvPicPr>
          <p:cNvPr id="95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1982" y="2374612"/>
            <a:ext cx="15848314" cy="4370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956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64450" y="7016750"/>
            <a:ext cx="8197682" cy="134688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60" name="成组"/>
          <p:cNvGrpSpPr/>
          <p:nvPr/>
        </p:nvGrpSpPr>
        <p:grpSpPr>
          <a:xfrm>
            <a:off x="769238" y="10912523"/>
            <a:ext cx="10732966" cy="1998604"/>
            <a:chOff x="0" y="0"/>
            <a:chExt cx="10732964" cy="1998603"/>
          </a:xfrm>
        </p:grpSpPr>
        <p:pic>
          <p:nvPicPr>
            <p:cNvPr id="957" name="图像" descr="图像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965061" y="580976"/>
              <a:ext cx="3767904" cy="14176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8" name="按照正则指标存储，三中心积分共"/>
            <p:cNvSpPr txBox="1"/>
            <p:nvPr/>
          </p:nvSpPr>
          <p:spPr>
            <a:xfrm>
              <a:off x="827503" y="-1"/>
              <a:ext cx="6210301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200"/>
              </a:lvl1pPr>
            </a:lstStyle>
            <a:p>
              <a:pPr/>
              <a:r>
                <a:t>按照正则指标存储，三中心积分共</a:t>
              </a:r>
            </a:p>
          </p:txBody>
        </p:sp>
        <p:pic>
          <p:nvPicPr>
            <p:cNvPr id="959" name="图像" descr="图像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106172"/>
              <a:ext cx="737208" cy="4607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61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32850" y="9583263"/>
            <a:ext cx="2854488" cy="8107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6" name="利用三中心积分计算Fock矩阵"/>
          <p:cNvSpPr txBox="1"/>
          <p:nvPr/>
        </p:nvSpPr>
        <p:spPr>
          <a:xfrm>
            <a:off x="655638" y="2183843"/>
            <a:ext cx="554055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/>
            </a:lvl1pPr>
          </a:lstStyle>
          <a:p>
            <a:pPr/>
            <a:r>
              <a:t>利用三中心积分计算Fock矩阵</a:t>
            </a:r>
          </a:p>
        </p:txBody>
      </p:sp>
      <p:pic>
        <p:nvPicPr>
          <p:cNvPr id="96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7400" y="11604693"/>
            <a:ext cx="5502967" cy="1555187"/>
          </a:xfrm>
          <a:prstGeom prst="rect">
            <a:avLst/>
          </a:prstGeom>
          <a:ln w="12700">
            <a:miter lim="400000"/>
          </a:ln>
        </p:spPr>
      </p:pic>
      <p:sp>
        <p:nvSpPr>
          <p:cNvPr id="968" name="圆角矩形"/>
          <p:cNvSpPr/>
          <p:nvPr/>
        </p:nvSpPr>
        <p:spPr>
          <a:xfrm>
            <a:off x="10582088" y="10983030"/>
            <a:ext cx="6533403" cy="2418728"/>
          </a:xfrm>
          <a:prstGeom prst="roundRect">
            <a:avLst>
              <a:gd name="adj" fmla="val 15000"/>
            </a:avLst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69" name="0"/>
          <p:cNvSpPr/>
          <p:nvPr/>
        </p:nvSpPr>
        <p:spPr>
          <a:xfrm>
            <a:off x="5747372" y="7637843"/>
            <a:ext cx="3642909" cy="2064124"/>
          </a:xfrm>
          <a:prstGeom prst="roundRect">
            <a:avLst>
              <a:gd name="adj" fmla="val 15000"/>
            </a:avLst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0</a:t>
            </a:r>
          </a:p>
        </p:txBody>
      </p:sp>
      <p:pic>
        <p:nvPicPr>
          <p:cNvPr id="970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0550" y="3224888"/>
            <a:ext cx="15516818" cy="1334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1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5850" y="6083300"/>
            <a:ext cx="8166960" cy="3464772"/>
          </a:xfrm>
          <a:prstGeom prst="rect">
            <a:avLst/>
          </a:prstGeom>
          <a:ln w="12700">
            <a:miter lim="400000"/>
          </a:ln>
        </p:spPr>
      </p:pic>
      <p:pic>
        <p:nvPicPr>
          <p:cNvPr id="972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06100" y="5009733"/>
            <a:ext cx="9243356" cy="5808569"/>
          </a:xfrm>
          <a:prstGeom prst="rect">
            <a:avLst/>
          </a:prstGeom>
          <a:ln w="12700">
            <a:miter lim="400000"/>
          </a:ln>
        </p:spPr>
      </p:pic>
      <p:sp>
        <p:nvSpPr>
          <p:cNvPr id="973" name="4. RI近似与三中心积分"/>
          <p:cNvSpPr txBox="1"/>
          <p:nvPr>
            <p:ph type="title" idx="4294967295"/>
          </p:nvPr>
        </p:nvSpPr>
        <p:spPr>
          <a:xfrm>
            <a:off x="117089" y="287149"/>
            <a:ext cx="14019300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4. RI近似与三中心积分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1. 基函数简介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基函数简介</a:t>
            </a:r>
          </a:p>
        </p:txBody>
      </p:sp>
      <p:sp>
        <p:nvSpPr>
          <p:cNvPr id="212" name="类氢粒子波函数"/>
          <p:cNvSpPr txBox="1"/>
          <p:nvPr/>
        </p:nvSpPr>
        <p:spPr>
          <a:xfrm>
            <a:off x="336798" y="1824489"/>
            <a:ext cx="43815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类氢粒子波函数</a:t>
            </a:r>
          </a:p>
        </p:txBody>
      </p:sp>
      <p:pic>
        <p:nvPicPr>
          <p:cNvPr id="21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43242" y="3142037"/>
            <a:ext cx="17291517" cy="26399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6" name="成组"/>
          <p:cNvGrpSpPr/>
          <p:nvPr/>
        </p:nvGrpSpPr>
        <p:grpSpPr>
          <a:xfrm>
            <a:off x="4428078" y="8605783"/>
            <a:ext cx="8646095" cy="1417628"/>
            <a:chOff x="0" y="0"/>
            <a:chExt cx="8646093" cy="1417626"/>
          </a:xfrm>
        </p:grpSpPr>
        <p:pic>
          <p:nvPicPr>
            <p:cNvPr id="214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189661" cy="1417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5" name="是Laguerre多项式"/>
            <p:cNvSpPr txBox="1"/>
            <p:nvPr/>
          </p:nvSpPr>
          <p:spPr>
            <a:xfrm>
              <a:off x="3407180" y="189465"/>
              <a:ext cx="5238914" cy="952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lnSpc>
                  <a:spcPct val="120000"/>
                </a:lnSpc>
                <a:defRPr sz="4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是Laguerre多项式</a:t>
              </a:r>
            </a:p>
          </p:txBody>
        </p:sp>
      </p:grpSp>
      <p:pic>
        <p:nvPicPr>
          <p:cNvPr id="217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52333" y="6237366"/>
            <a:ext cx="15685935" cy="1894946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类氢粒子波函数中心库伦场中单电子问题精确解"/>
          <p:cNvSpPr txBox="1"/>
          <p:nvPr/>
        </p:nvSpPr>
        <p:spPr>
          <a:xfrm>
            <a:off x="230543" y="12239397"/>
            <a:ext cx="23716916" cy="1999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40000"/>
              </a:lnSpc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类氢粒子波函数中心库伦场中单电子问题精确解</a:t>
            </a:r>
          </a:p>
        </p:txBody>
      </p:sp>
      <p:grpSp>
        <p:nvGrpSpPr>
          <p:cNvPr id="221" name="成组"/>
          <p:cNvGrpSpPr/>
          <p:nvPr/>
        </p:nvGrpSpPr>
        <p:grpSpPr>
          <a:xfrm>
            <a:off x="4310280" y="10455998"/>
            <a:ext cx="11855471" cy="1042057"/>
            <a:chOff x="0" y="0"/>
            <a:chExt cx="11855470" cy="1042055"/>
          </a:xfrm>
        </p:grpSpPr>
        <p:pic>
          <p:nvPicPr>
            <p:cNvPr id="219" name="图像" descr="图像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3376261" cy="10420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0" name="是associated Legendre多项式"/>
            <p:cNvSpPr txBox="1"/>
            <p:nvPr/>
          </p:nvSpPr>
          <p:spPr>
            <a:xfrm>
              <a:off x="3612153" y="40882"/>
              <a:ext cx="8243317" cy="952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120000"/>
                </a:lnSpc>
                <a:defRPr sz="4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是associated Legendre多项式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图像" descr="图像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78" name="矩形"/>
          <p:cNvSpPr/>
          <p:nvPr/>
        </p:nvSpPr>
        <p:spPr>
          <a:xfrm>
            <a:off x="1613650" y="1815735"/>
            <a:ext cx="20896728" cy="10084528"/>
          </a:xfrm>
          <a:prstGeom prst="rect">
            <a:avLst/>
          </a:prstGeom>
          <a:solidFill>
            <a:srgbClr val="4D68AC"/>
          </a:solidFill>
          <a:ln w="12700">
            <a:miter lim="400000"/>
          </a:ln>
          <a:effectLst>
            <a:outerShdw sx="100000" sy="100000" kx="0" ky="0" algn="b" rotWithShape="0" blurRad="838200" dist="101600" dir="5400000">
              <a:srgbClr val="000000">
                <a:alpha val="42745"/>
              </a:srgbClr>
            </a:outerShdw>
          </a:effectLst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79" name="谢谢！"/>
          <p:cNvSpPr txBox="1"/>
          <p:nvPr/>
        </p:nvSpPr>
        <p:spPr>
          <a:xfrm>
            <a:off x="2570480" y="3967479"/>
            <a:ext cx="19027140" cy="274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1828800">
              <a:defRPr sz="14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谢谢！</a:t>
            </a:r>
          </a:p>
        </p:txBody>
      </p:sp>
      <p:grpSp>
        <p:nvGrpSpPr>
          <p:cNvPr id="984" name="成组"/>
          <p:cNvGrpSpPr/>
          <p:nvPr/>
        </p:nvGrpSpPr>
        <p:grpSpPr>
          <a:xfrm>
            <a:off x="7300334" y="9023349"/>
            <a:ext cx="11026141" cy="937262"/>
            <a:chOff x="0" y="0"/>
            <a:chExt cx="11026140" cy="937260"/>
          </a:xfrm>
        </p:grpSpPr>
        <p:sp>
          <p:nvSpPr>
            <p:cNvPr id="980" name="矩形"/>
            <p:cNvSpPr/>
            <p:nvPr/>
          </p:nvSpPr>
          <p:spPr>
            <a:xfrm>
              <a:off x="0" y="0"/>
              <a:ext cx="655321" cy="641349"/>
            </a:xfrm>
            <a:prstGeom prst="rect">
              <a:avLst/>
            </a:prstGeom>
            <a:solidFill>
              <a:srgbClr val="4A66AC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28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81" name="正方形"/>
            <p:cNvSpPr/>
            <p:nvPr/>
          </p:nvSpPr>
          <p:spPr>
            <a:xfrm>
              <a:off x="4759960" y="0"/>
              <a:ext cx="638811" cy="638809"/>
            </a:xfrm>
            <a:prstGeom prst="rect">
              <a:avLst/>
            </a:prstGeom>
            <a:solidFill>
              <a:srgbClr val="4A66AC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800">
                <a:defRPr sz="28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82" name="讲师：索兵兵"/>
            <p:cNvSpPr txBox="1"/>
            <p:nvPr/>
          </p:nvSpPr>
          <p:spPr>
            <a:xfrm>
              <a:off x="871219" y="0"/>
              <a:ext cx="3643632" cy="8940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l" defTabSz="1828800">
                <a:defRPr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讲师：索兵兵</a:t>
              </a:r>
            </a:p>
          </p:txBody>
        </p:sp>
        <p:sp>
          <p:nvSpPr>
            <p:cNvPr id="983" name="学校：西北大学"/>
            <p:cNvSpPr txBox="1"/>
            <p:nvPr/>
          </p:nvSpPr>
          <p:spPr>
            <a:xfrm>
              <a:off x="5643879" y="43180"/>
              <a:ext cx="5382262" cy="894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l" defTabSz="1828800">
                <a:defRPr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学校：西北大学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87" name="2. 原子轨道积分及计算 - MD方法计算核吸引积分"/>
          <p:cNvSpPr txBox="1"/>
          <p:nvPr>
            <p:ph type="title" idx="4294967295"/>
          </p:nvPr>
        </p:nvSpPr>
        <p:spPr>
          <a:xfrm>
            <a:off x="53339" y="287149"/>
            <a:ext cx="16498914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原子轨道积分及计算 - MD方法计算核吸引积分</a:t>
            </a:r>
          </a:p>
        </p:txBody>
      </p:sp>
      <p:sp>
        <p:nvSpPr>
          <p:cNvPr id="988" name="MD方法的关键在于将笛卡尔函数展开为厄米多项式"/>
          <p:cNvSpPr txBox="1"/>
          <p:nvPr/>
        </p:nvSpPr>
        <p:spPr>
          <a:xfrm>
            <a:off x="555917" y="1955512"/>
            <a:ext cx="13905212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MD方法的关键在于将笛卡尔函数展开为厄米多项式</a:t>
            </a:r>
          </a:p>
        </p:txBody>
      </p:sp>
      <p:pic>
        <p:nvPicPr>
          <p:cNvPr id="98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26250" y="3168650"/>
            <a:ext cx="11850683" cy="1816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0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6500" y="5568950"/>
            <a:ext cx="15681529" cy="5809633"/>
          </a:xfrm>
          <a:prstGeom prst="rect">
            <a:avLst/>
          </a:prstGeom>
          <a:ln w="12700">
            <a:miter lim="400000"/>
          </a:ln>
        </p:spPr>
      </p:pic>
      <p:sp>
        <p:nvSpPr>
          <p:cNvPr id="991" name="其中"/>
          <p:cNvSpPr txBox="1"/>
          <p:nvPr/>
        </p:nvSpPr>
        <p:spPr>
          <a:xfrm>
            <a:off x="555917" y="4951218"/>
            <a:ext cx="3984230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其中</a:t>
            </a:r>
          </a:p>
        </p:txBody>
      </p:sp>
      <p:pic>
        <p:nvPicPr>
          <p:cNvPr id="99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04200" y="11976100"/>
            <a:ext cx="8935082" cy="1206563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厄米多项式有递推关系"/>
          <p:cNvSpPr txBox="1"/>
          <p:nvPr/>
        </p:nvSpPr>
        <p:spPr>
          <a:xfrm>
            <a:off x="555917" y="11261873"/>
            <a:ext cx="6251577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厄米多项式有递推关系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6" name="1. 基函数简介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基函数简介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age36.png" descr="image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99481" y="6425903"/>
            <a:ext cx="19666881" cy="989167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2" name="1. 基函数简介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基函数简介</a:t>
            </a:r>
          </a:p>
        </p:txBody>
      </p:sp>
      <p:sp>
        <p:nvSpPr>
          <p:cNvPr id="233" name="Gaussian基函数"/>
          <p:cNvSpPr txBox="1"/>
          <p:nvPr/>
        </p:nvSpPr>
        <p:spPr>
          <a:xfrm>
            <a:off x="1048282" y="1824489"/>
            <a:ext cx="3937745" cy="820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914400"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Gaussian基函数</a:t>
            </a:r>
          </a:p>
        </p:txBody>
      </p:sp>
      <p:pic>
        <p:nvPicPr>
          <p:cNvPr id="234" name="image35.png" descr="image3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30215" y="2642525"/>
            <a:ext cx="9449008" cy="1076199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笛卡尔(Cartesian)高斯基函数"/>
          <p:cNvSpPr txBox="1"/>
          <p:nvPr/>
        </p:nvSpPr>
        <p:spPr>
          <a:xfrm>
            <a:off x="1052878" y="4081342"/>
            <a:ext cx="5674136" cy="68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914400">
              <a:defRPr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笛卡尔(Cartesian)高斯基函数</a:t>
            </a:r>
          </a:p>
        </p:txBody>
      </p:sp>
      <p:sp>
        <p:nvSpPr>
          <p:cNvPr id="236" name="线条"/>
          <p:cNvSpPr/>
          <p:nvPr/>
        </p:nvSpPr>
        <p:spPr>
          <a:xfrm flipH="1">
            <a:off x="7810382" y="5363742"/>
            <a:ext cx="2105356" cy="114436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7" name="归一化系数"/>
          <p:cNvSpPr txBox="1"/>
          <p:nvPr/>
        </p:nvSpPr>
        <p:spPr>
          <a:xfrm>
            <a:off x="10165502" y="4551753"/>
            <a:ext cx="2751139" cy="820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914400"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归一化系数</a:t>
            </a:r>
          </a:p>
        </p:txBody>
      </p:sp>
      <p:grpSp>
        <p:nvGrpSpPr>
          <p:cNvPr id="240" name="成组"/>
          <p:cNvGrpSpPr/>
          <p:nvPr/>
        </p:nvGrpSpPr>
        <p:grpSpPr>
          <a:xfrm>
            <a:off x="2703466" y="10876489"/>
            <a:ext cx="10440271" cy="820739"/>
            <a:chOff x="0" y="0"/>
            <a:chExt cx="10440269" cy="820737"/>
          </a:xfrm>
        </p:grpSpPr>
        <p:pic>
          <p:nvPicPr>
            <p:cNvPr id="238" name="image37.png" descr="image37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36504"/>
              <a:ext cx="4335154" cy="7477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9" name="称之为GTO的“角动量”"/>
            <p:cNvSpPr txBox="1"/>
            <p:nvPr/>
          </p:nvSpPr>
          <p:spPr>
            <a:xfrm>
              <a:off x="4766134" y="-1"/>
              <a:ext cx="5674136" cy="820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l" defTabSz="914400">
                <a:defRPr sz="4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称之为GTO的“角动量”</a:t>
              </a:r>
            </a:p>
          </p:txBody>
        </p:sp>
      </p:grpSp>
      <p:pic>
        <p:nvPicPr>
          <p:cNvPr id="241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26764" y="8141972"/>
            <a:ext cx="16898350" cy="18163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1. 基函数简介"/>
          <p:cNvSpPr txBox="1"/>
          <p:nvPr>
            <p:ph type="title" idx="4294967295"/>
          </p:nvPr>
        </p:nvSpPr>
        <p:spPr>
          <a:xfrm>
            <a:off x="53339" y="287149"/>
            <a:ext cx="14019301" cy="115558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pc="-116" sz="5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1. 基函数简介</a:t>
            </a:r>
          </a:p>
        </p:txBody>
      </p:sp>
      <p:sp>
        <p:nvSpPr>
          <p:cNvPr id="247" name="球谐(Spherical-harmonic)高斯基函数"/>
          <p:cNvSpPr txBox="1"/>
          <p:nvPr/>
        </p:nvSpPr>
        <p:spPr>
          <a:xfrm>
            <a:off x="480936" y="1955512"/>
            <a:ext cx="10080329" cy="993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1828800"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球谐(Spherical-harmonic)高斯基函数</a:t>
            </a:r>
          </a:p>
        </p:txBody>
      </p:sp>
      <p:pic>
        <p:nvPicPr>
          <p:cNvPr id="24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91418" y="2759992"/>
            <a:ext cx="7431369" cy="20114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1" name="成组"/>
          <p:cNvGrpSpPr/>
          <p:nvPr/>
        </p:nvGrpSpPr>
        <p:grpSpPr>
          <a:xfrm>
            <a:off x="615565" y="5023006"/>
            <a:ext cx="14284292" cy="1456614"/>
            <a:chOff x="0" y="410716"/>
            <a:chExt cx="14284291" cy="1456613"/>
          </a:xfrm>
        </p:grpSpPr>
        <p:pic>
          <p:nvPicPr>
            <p:cNvPr id="249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228212" y="1034871"/>
              <a:ext cx="7056080" cy="8324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0" name="Solid spherical-harmonic function"/>
            <p:cNvSpPr/>
            <p:nvPr/>
          </p:nvSpPr>
          <p:spPr>
            <a:xfrm>
              <a:off x="0" y="410716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8" tIns="71438" rIns="71438" bIns="71438" numCol="1" anchor="ctr">
              <a:spAutoFit/>
            </a:bodyPr>
            <a:lstStyle>
              <a:lvl1pPr algn="l" defTabSz="1828800">
                <a:defRPr sz="4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Solid spherical-harmonic function</a:t>
              </a:r>
            </a:p>
          </p:txBody>
        </p:sp>
      </p:grpSp>
      <p:grpSp>
        <p:nvGrpSpPr>
          <p:cNvPr id="254" name="成组"/>
          <p:cNvGrpSpPr/>
          <p:nvPr/>
        </p:nvGrpSpPr>
        <p:grpSpPr>
          <a:xfrm>
            <a:off x="543459" y="7120460"/>
            <a:ext cx="16872766" cy="5937469"/>
            <a:chOff x="0" y="410716"/>
            <a:chExt cx="16872765" cy="5937467"/>
          </a:xfrm>
        </p:grpSpPr>
        <p:sp>
          <p:nvSpPr>
            <p:cNvPr id="252" name="Real value solid spherical-harmonic function"/>
            <p:cNvSpPr/>
            <p:nvPr/>
          </p:nvSpPr>
          <p:spPr>
            <a:xfrm>
              <a:off x="0" y="410716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8" tIns="71438" rIns="71438" bIns="71438" numCol="1" anchor="ctr">
              <a:spAutoFit/>
            </a:bodyPr>
            <a:lstStyle>
              <a:lvl1pPr algn="l" defTabSz="1828800">
                <a:defRPr sz="4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Real value solid spherical-harmonic function</a:t>
              </a:r>
            </a:p>
          </p:txBody>
        </p:sp>
        <p:pic>
          <p:nvPicPr>
            <p:cNvPr id="253" name="图像" descr="图像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177730" y="912992"/>
              <a:ext cx="11695036" cy="54351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5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38350" y="3272432"/>
            <a:ext cx="12180228" cy="1016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